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4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65" r:id="rId5"/>
    <p:sldId id="310" r:id="rId6"/>
    <p:sldId id="311" r:id="rId7"/>
    <p:sldId id="313" r:id="rId8"/>
    <p:sldId id="315" r:id="rId9"/>
    <p:sldId id="320" r:id="rId10"/>
    <p:sldId id="322" r:id="rId11"/>
    <p:sldId id="326" r:id="rId12"/>
    <p:sldId id="324" r:id="rId13"/>
    <p:sldId id="323" r:id="rId14"/>
    <p:sldId id="314" r:id="rId15"/>
    <p:sldId id="328" r:id="rId16"/>
    <p:sldId id="321" r:id="rId17"/>
    <p:sldId id="327" r:id="rId18"/>
    <p:sldId id="325" r:id="rId19"/>
    <p:sldId id="331" r:id="rId20"/>
    <p:sldId id="330" r:id="rId21"/>
    <p:sldId id="319" r:id="rId22"/>
    <p:sldId id="329" r:id="rId23"/>
  </p:sldIdLst>
  <p:sldSz cx="12188825" cy="6858000"/>
  <p:notesSz cx="6858000" cy="9144000"/>
  <p:custDataLst>
    <p:tags r:id="rId26"/>
  </p:custData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29" autoAdjust="0"/>
  </p:normalViewPr>
  <p:slideViewPr>
    <p:cSldViewPr showGuides="1">
      <p:cViewPr>
        <p:scale>
          <a:sx n="66" d="100"/>
          <a:sy n="66" d="100"/>
        </p:scale>
        <p:origin x="1095" y="261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4FD0811F-65A0-45DC-A418-D7D88257DA14}" type="datetime1">
              <a:rPr lang="fr-FR" smtClean="0"/>
              <a:t>05/07/2024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69BCCB5-3197-42F0-A23E-FBF35BB6BD6D}" type="datetime1">
              <a:rPr lang="fr-FR" smtClean="0"/>
              <a:pPr/>
              <a:t>05/07/2024</a:t>
            </a:fld>
            <a:endParaRPr lang="fr-FR" dirty="0"/>
          </a:p>
        </p:txBody>
      </p:sp>
      <p:sp>
        <p:nvSpPr>
          <p:cNvPr id="4" name="Espace réservé de l’image des diapositives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7007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1289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169FE22-A35D-4AA5-9ED0-CA5AA0D08EE7}" type="datetime1">
              <a:rPr lang="fr-FR" smtClean="0"/>
              <a:pPr/>
              <a:t>05/07/2024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2D50EC-F18A-4356-A82F-ED015F56C2C6}" type="datetime1">
              <a:rPr lang="fr-FR" smtClean="0"/>
              <a:pPr/>
              <a:t>05/07/2024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AB5196-52B1-4918-B153-34A0C9A4A7AD}" type="datetime1">
              <a:rPr lang="fr-FR" smtClean="0"/>
              <a:pPr/>
              <a:t>05/07/2024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399499F-CA45-4A76-BC24-F973E24AC3FB}" type="datetime1">
              <a:rPr lang="fr-FR" smtClean="0"/>
              <a:pPr/>
              <a:t>05/07/2024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817870C-A0A5-4D92-B86D-C2791EFA3A23}" type="datetime1">
              <a:rPr lang="fr-FR" smtClean="0"/>
              <a:pPr/>
              <a:t>05/07/2024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12A7B89-83CE-4355-8D19-9AD5D8179E27}" type="datetime1">
              <a:rPr lang="fr-FR" smtClean="0"/>
              <a:pPr/>
              <a:t>05/07/2024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A4593A4-CD22-4D89-9631-B432485C88BE}" type="datetime1">
              <a:rPr lang="fr-FR" smtClean="0"/>
              <a:pPr/>
              <a:t>05/07/2024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8F3045D-8AE6-4E47-932F-47FA387FEA34}" type="datetime1">
              <a:rPr lang="fr-FR" smtClean="0"/>
              <a:pPr/>
              <a:t>05/07/2024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282C9DA-93FE-4DDE-8920-2C8AB1F5E18A}" type="datetime1">
              <a:rPr lang="fr-FR" smtClean="0"/>
              <a:pPr/>
              <a:t>05/07/2024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B002A6A-F78C-474F-BA6B-17AE42EC613D}" type="datetime1">
              <a:rPr lang="fr-FR" smtClean="0"/>
              <a:pPr/>
              <a:t>05/07/2024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06553-4B01-4903-B663-70E503E45D52}" type="datetime1">
              <a:rPr lang="fr-FR" smtClean="0"/>
              <a:pPr/>
              <a:t>05/07/2024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 3"/>
          <p:cNvSpPr>
            <a:spLocks noGrp="1"/>
          </p:cNvSpPr>
          <p:nvPr>
            <p:ph type="subTitle" idx="1"/>
          </p:nvPr>
        </p:nvSpPr>
        <p:spPr>
          <a:xfrm>
            <a:off x="1629916" y="3326135"/>
            <a:ext cx="8229600" cy="1219200"/>
          </a:xfrm>
        </p:spPr>
        <p:txBody>
          <a:bodyPr rtlCol="0">
            <a:normAutofit/>
          </a:bodyPr>
          <a:lstStyle/>
          <a:p>
            <a:pPr rtl="0"/>
            <a:r>
              <a:rPr lang="fr-FR" sz="3600" dirty="0"/>
              <a:t>Library Management software 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BC944DB-D54D-AB36-4B5A-10725B0FD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3932" y="2219724"/>
            <a:ext cx="5552287" cy="1017801"/>
          </a:xfrm>
        </p:spPr>
        <p:txBody>
          <a:bodyPr>
            <a:normAutofit fontScale="90000"/>
          </a:bodyPr>
          <a:lstStyle/>
          <a:p>
            <a:br>
              <a:rPr lang="fr-FR" sz="6600" b="1" dirty="0">
                <a:solidFill>
                  <a:srgbClr val="548035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89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G2-5 Project</a:t>
            </a:r>
            <a:endParaRPr lang="fr-FR" dirty="0"/>
          </a:p>
        </p:txBody>
      </p:sp>
      <p:pic>
        <p:nvPicPr>
          <p:cNvPr id="9" name="Image 8" descr="Une image contenant texte, Police, capture d’écran, Bleu électrique&#10;&#10;Description générée automatiquement">
            <a:extLst>
              <a:ext uri="{FF2B5EF4-FFF2-40B4-BE49-F238E27FC236}">
                <a16:creationId xmlns:a16="http://schemas.microsoft.com/office/drawing/2014/main" id="{2F2D713C-FEAB-6769-3239-3D7CB4B7A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748" y="116632"/>
            <a:ext cx="2926060" cy="947517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D2FE55AF-2177-0D0B-B300-E0EB62B2C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110" y="155761"/>
            <a:ext cx="1495768" cy="841881"/>
          </a:xfrm>
          <a:prstGeom prst="rect">
            <a:avLst/>
          </a:prstGeom>
        </p:spPr>
      </p:pic>
      <p:pic>
        <p:nvPicPr>
          <p:cNvPr id="15" name="Image 14" descr="Une image contenant lune, texte, cercle, Police&#10;&#10;Description générée automatiquement">
            <a:extLst>
              <a:ext uri="{FF2B5EF4-FFF2-40B4-BE49-F238E27FC236}">
                <a16:creationId xmlns:a16="http://schemas.microsoft.com/office/drawing/2014/main" id="{55585815-C967-C53D-5B31-833B34C8C0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8589">
            <a:off x="9218168" y="3702929"/>
            <a:ext cx="1862031" cy="1862031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BB04C41-4411-02E2-63E8-ACA2FFEEAAD5}"/>
              </a:ext>
            </a:extLst>
          </p:cNvPr>
          <p:cNvSpPr txBox="1"/>
          <p:nvPr/>
        </p:nvSpPr>
        <p:spPr>
          <a:xfrm>
            <a:off x="1781363" y="3987371"/>
            <a:ext cx="29448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tx1">
                    <a:lumMod val="95000"/>
                  </a:schemeClr>
                </a:solidFill>
              </a:rPr>
              <a:t>Deniz </a:t>
            </a:r>
            <a:r>
              <a:rPr lang="fr-FR" sz="1800" dirty="0" err="1">
                <a:solidFill>
                  <a:schemeClr val="tx1">
                    <a:lumMod val="95000"/>
                  </a:schemeClr>
                </a:solidFill>
              </a:rPr>
              <a:t>Işık</a:t>
            </a:r>
            <a:endParaRPr lang="fr-FR" sz="1800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fr-FR" sz="1800" dirty="0" err="1">
                <a:solidFill>
                  <a:schemeClr val="tx1">
                    <a:lumMod val="95000"/>
                  </a:schemeClr>
                </a:solidFill>
              </a:rPr>
              <a:t>Mahammad</a:t>
            </a:r>
            <a:r>
              <a:rPr lang="fr-FR" sz="18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fr-FR" sz="1800" dirty="0" err="1">
                <a:solidFill>
                  <a:schemeClr val="tx1">
                    <a:lumMod val="95000"/>
                  </a:schemeClr>
                </a:solidFill>
              </a:rPr>
              <a:t>Azizov</a:t>
            </a:r>
            <a:endParaRPr lang="fr-FR" sz="1800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fr-FR" sz="1800" dirty="0" err="1">
                <a:solidFill>
                  <a:schemeClr val="tx1">
                    <a:lumMod val="95000"/>
                  </a:schemeClr>
                </a:solidFill>
              </a:rPr>
              <a:t>Emirhan</a:t>
            </a:r>
            <a:r>
              <a:rPr lang="fr-FR" sz="18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fr-FR" sz="1800" dirty="0" err="1">
                <a:solidFill>
                  <a:schemeClr val="tx1">
                    <a:lumMod val="95000"/>
                  </a:schemeClr>
                </a:solidFill>
              </a:rPr>
              <a:t>Tepebaşı</a:t>
            </a:r>
            <a:endParaRPr lang="fr-FR" sz="1800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fr-FR" sz="1800" dirty="0" err="1">
                <a:solidFill>
                  <a:schemeClr val="tx1">
                    <a:lumMod val="95000"/>
                  </a:schemeClr>
                </a:solidFill>
              </a:rPr>
              <a:t>Zahari</a:t>
            </a:r>
            <a:r>
              <a:rPr lang="fr-FR" sz="18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fr-FR" sz="1800" dirty="0" err="1">
                <a:solidFill>
                  <a:schemeClr val="tx1">
                    <a:lumMod val="95000"/>
                  </a:schemeClr>
                </a:solidFill>
              </a:rPr>
              <a:t>Nedev</a:t>
            </a:r>
            <a:endParaRPr lang="fr-FR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fr-FR" sz="1800" dirty="0">
                <a:solidFill>
                  <a:schemeClr val="tx1">
                    <a:lumMod val="95000"/>
                  </a:schemeClr>
                </a:solidFill>
              </a:rPr>
              <a:t>Wassim </a:t>
            </a:r>
            <a:r>
              <a:rPr lang="fr-FR" sz="1800" dirty="0" err="1">
                <a:solidFill>
                  <a:schemeClr val="tx1">
                    <a:lumMod val="95000"/>
                  </a:schemeClr>
                </a:solidFill>
              </a:rPr>
              <a:t>Mezghani</a:t>
            </a:r>
            <a:r>
              <a:rPr lang="fr-FR" sz="1800" dirty="0">
                <a:solidFill>
                  <a:schemeClr val="tx1">
                    <a:lumMod val="95000"/>
                  </a:schemeClr>
                </a:solidFill>
              </a:rPr>
              <a:t> </a:t>
            </a:r>
            <a:endParaRPr lang="fr-FR" sz="40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bleu, Bleu électrique, Rectangle&#10;&#10;Description générée automatiquement">
            <a:extLst>
              <a:ext uri="{FF2B5EF4-FFF2-40B4-BE49-F238E27FC236}">
                <a16:creationId xmlns:a16="http://schemas.microsoft.com/office/drawing/2014/main" id="{9BF5FAC5-5FE9-151B-01A7-08D78648F3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948" y="231281"/>
            <a:ext cx="952721" cy="49541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BE452FD-AB10-BFE5-8815-D93181D1F910}"/>
              </a:ext>
            </a:extLst>
          </p:cNvPr>
          <p:cNvSpPr txBox="1"/>
          <p:nvPr/>
        </p:nvSpPr>
        <p:spPr>
          <a:xfrm>
            <a:off x="1557908" y="1484784"/>
            <a:ext cx="9073007" cy="4761514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6" name="Titre 12">
            <a:extLst>
              <a:ext uri="{FF2B5EF4-FFF2-40B4-BE49-F238E27FC236}">
                <a16:creationId xmlns:a16="http://schemas.microsoft.com/office/drawing/2014/main" id="{40FCCB20-4405-2457-D880-5C565ED51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504" y="548680"/>
            <a:ext cx="9144001" cy="720080"/>
          </a:xfrm>
        </p:spPr>
        <p:txBody>
          <a:bodyPr rtlCol="0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 err="1">
                <a:solidFill>
                  <a:srgbClr val="0070C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mfortaa"/>
              </a:rPr>
              <a:t>Task</a:t>
            </a:r>
            <a:r>
              <a:rPr lang="fr-FR" sz="3600" b="1" dirty="0">
                <a:solidFill>
                  <a:srgbClr val="0070C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mfortaa"/>
              </a:rPr>
              <a:t> 4:Implementation </a:t>
            </a:r>
          </a:p>
        </p:txBody>
      </p:sp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04D5D515-CA22-64D3-1493-3BB6DBFA0D01}"/>
              </a:ext>
            </a:extLst>
          </p:cNvPr>
          <p:cNvSpPr txBox="1"/>
          <p:nvPr/>
        </p:nvSpPr>
        <p:spPr>
          <a:xfrm>
            <a:off x="2061964" y="1700808"/>
            <a:ext cx="7350900" cy="1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 dirty="0">
                <a:solidFill>
                  <a:srgbClr val="0070C0"/>
                </a:solidFill>
                <a:latin typeface="Comfortaa"/>
                <a:ea typeface="Comfortaa"/>
                <a:cs typeface="Comfortaa"/>
                <a:sym typeface="Comfortaa"/>
              </a:rPr>
              <a:t>Requirements:</a:t>
            </a:r>
            <a:endParaRPr sz="2500" b="1" dirty="0">
              <a:solidFill>
                <a:srgbClr val="0070C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3180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 panose="020B0604020202020204" pitchFamily="34" charset="0"/>
              <a:buChar char="•"/>
            </a:pPr>
            <a:r>
              <a:rPr lang="es" sz="2200" b="1" dirty="0">
                <a:solidFill>
                  <a:srgbClr val="0070C0"/>
                </a:solidFill>
                <a:latin typeface="Comfortaa"/>
                <a:ea typeface="Comfortaa"/>
                <a:cs typeface="Comfortaa"/>
                <a:sym typeface="Comfortaa"/>
              </a:rPr>
              <a:t>Using Gradle - Build Tool</a:t>
            </a:r>
            <a:endParaRPr sz="2200" b="1" dirty="0">
              <a:solidFill>
                <a:srgbClr val="0070C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3180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 panose="020B0604020202020204" pitchFamily="34" charset="0"/>
              <a:buChar char="•"/>
            </a:pPr>
            <a:r>
              <a:rPr lang="es" sz="2200" b="1" dirty="0">
                <a:solidFill>
                  <a:srgbClr val="0070C0"/>
                </a:solidFill>
                <a:latin typeface="Comfortaa"/>
                <a:ea typeface="Comfortaa"/>
                <a:cs typeface="Comfortaa"/>
                <a:sym typeface="Comfortaa"/>
              </a:rPr>
              <a:t>Test Cases</a:t>
            </a:r>
            <a:endParaRPr sz="2200" b="1" dirty="0">
              <a:solidFill>
                <a:srgbClr val="0070C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3180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 panose="020B0604020202020204" pitchFamily="34" charset="0"/>
              <a:buChar char="•"/>
            </a:pPr>
            <a:r>
              <a:rPr lang="es" sz="2200" b="1" dirty="0">
                <a:solidFill>
                  <a:srgbClr val="0070C0"/>
                </a:solidFill>
                <a:latin typeface="Comfortaa"/>
                <a:ea typeface="Comfortaa"/>
                <a:cs typeface="Comfortaa"/>
                <a:sym typeface="Comfortaa"/>
              </a:rPr>
              <a:t>Implementation</a:t>
            </a:r>
            <a:endParaRPr sz="2200" b="1" dirty="0">
              <a:solidFill>
                <a:srgbClr val="0070C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" name="Google Shape;57;p13">
            <a:extLst>
              <a:ext uri="{FF2B5EF4-FFF2-40B4-BE49-F238E27FC236}">
                <a16:creationId xmlns:a16="http://schemas.microsoft.com/office/drawing/2014/main" id="{F5545566-7162-6799-40AF-FFB0A1D83273}"/>
              </a:ext>
            </a:extLst>
          </p:cNvPr>
          <p:cNvSpPr txBox="1"/>
          <p:nvPr/>
        </p:nvSpPr>
        <p:spPr>
          <a:xfrm>
            <a:off x="1990554" y="3334671"/>
            <a:ext cx="7665900" cy="28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 dirty="0">
                <a:solidFill>
                  <a:srgbClr val="0070C0"/>
                </a:solidFill>
                <a:latin typeface="Comfortaa"/>
                <a:ea typeface="Comfortaa"/>
                <a:cs typeface="Comfortaa"/>
                <a:sym typeface="Comfortaa"/>
              </a:rPr>
              <a:t>What we have done:</a:t>
            </a:r>
            <a:endParaRPr sz="2500" b="1" dirty="0">
              <a:solidFill>
                <a:srgbClr val="0070C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Comfortaa"/>
              <a:buChar char="●"/>
            </a:pPr>
            <a:r>
              <a:rPr lang="es" sz="2200" b="1" dirty="0">
                <a:solidFill>
                  <a:srgbClr val="0070C0"/>
                </a:solidFill>
                <a:latin typeface="Comfortaa"/>
                <a:ea typeface="Comfortaa"/>
                <a:cs typeface="Comfortaa"/>
                <a:sym typeface="Comfortaa"/>
              </a:rPr>
              <a:t>Used build tool to link project to Gradle</a:t>
            </a:r>
            <a:endParaRPr sz="2200" b="1" dirty="0">
              <a:solidFill>
                <a:srgbClr val="0070C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Comfortaa"/>
              <a:buChar char="●"/>
            </a:pPr>
            <a:r>
              <a:rPr lang="es" sz="2200" b="1" dirty="0">
                <a:solidFill>
                  <a:srgbClr val="0070C0"/>
                </a:solidFill>
                <a:latin typeface="Comfortaa"/>
                <a:ea typeface="Comfortaa"/>
                <a:cs typeface="Comfortaa"/>
                <a:sym typeface="Comfortaa"/>
              </a:rPr>
              <a:t>Created test cases for required methods</a:t>
            </a: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Comfortaa"/>
              <a:buChar char="●"/>
            </a:pPr>
            <a:r>
              <a:rPr lang="es" sz="2200" b="1" dirty="0">
                <a:solidFill>
                  <a:srgbClr val="0070C0"/>
                </a:solidFill>
                <a:latin typeface="Comfortaa"/>
                <a:ea typeface="Comfortaa"/>
                <a:cs typeface="Comfortaa"/>
                <a:sym typeface="Comfortaa"/>
              </a:rPr>
              <a:t>Implemented methods according to tests:</a:t>
            </a:r>
          </a:p>
          <a:p>
            <a:pPr marL="889000" lvl="1" indent="-34290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Courier New" panose="02070309020205020404" pitchFamily="49" charset="0"/>
              <a:buChar char="o"/>
            </a:pPr>
            <a:r>
              <a:rPr lang="fr-FR" sz="2200" b="1" dirty="0">
                <a:solidFill>
                  <a:srgbClr val="0070C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omfortaa"/>
                <a:ea typeface="Comfortaa"/>
                <a:cs typeface="Comfortaa"/>
                <a:sym typeface="Comfortaa"/>
              </a:rPr>
              <a:t>Import CSV file</a:t>
            </a:r>
          </a:p>
          <a:p>
            <a:pPr marL="889000" lvl="1" indent="-34290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rgbClr val="0070C0"/>
                </a:solidFill>
                <a:latin typeface="Comfortaa"/>
                <a:ea typeface="Comfortaa"/>
                <a:cs typeface="Comfortaa"/>
                <a:sym typeface="Comfortaa"/>
              </a:rPr>
              <a:t>Searching functionality</a:t>
            </a:r>
          </a:p>
          <a:p>
            <a:pPr marL="889000" lvl="1" indent="-34290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rgbClr val="0070C0"/>
                </a:solidFill>
                <a:latin typeface="Comfortaa"/>
                <a:ea typeface="Comfortaa"/>
                <a:cs typeface="Comfortaa"/>
                <a:sym typeface="Comfortaa"/>
              </a:rPr>
              <a:t>Reporting</a:t>
            </a:r>
          </a:p>
          <a:p>
            <a:pPr marL="88900" lvl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</a:pPr>
            <a:endParaRPr sz="2200" b="1" dirty="0">
              <a:solidFill>
                <a:srgbClr val="0070C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rgbClr val="54803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" name="Image 5" descr="Une image contenant Graphique, conception&#10;&#10;Description générée automatiquement">
            <a:extLst>
              <a:ext uri="{FF2B5EF4-FFF2-40B4-BE49-F238E27FC236}">
                <a16:creationId xmlns:a16="http://schemas.microsoft.com/office/drawing/2014/main" id="{13391FF7-771F-4E8B-2DF6-595987909A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2057614"/>
            <a:ext cx="1584176" cy="55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3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27BFFE5-527E-C89B-DB07-E2A5EAB18533}"/>
              </a:ext>
            </a:extLst>
          </p:cNvPr>
          <p:cNvSpPr txBox="1"/>
          <p:nvPr/>
        </p:nvSpPr>
        <p:spPr>
          <a:xfrm>
            <a:off x="1269876" y="1412776"/>
            <a:ext cx="9073007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bg2"/>
                </a:solidFill>
              </a:rPr>
              <a:t>Branching</a:t>
            </a:r>
            <a:r>
              <a:rPr lang="fr-FR" b="1" dirty="0">
                <a:solidFill>
                  <a:schemeClr val="bg2"/>
                </a:solidFill>
              </a:rPr>
              <a:t> model </a:t>
            </a:r>
            <a:r>
              <a:rPr lang="fr-FR" dirty="0">
                <a:solidFill>
                  <a:schemeClr val="bg2"/>
                </a:solidFill>
              </a:rPr>
              <a:t>for team </a:t>
            </a:r>
            <a:r>
              <a:rPr lang="fr-FR" dirty="0" err="1">
                <a:solidFill>
                  <a:schemeClr val="bg2"/>
                </a:solidFill>
              </a:rPr>
              <a:t>development</a:t>
            </a:r>
            <a:r>
              <a:rPr lang="fr-FR" dirty="0">
                <a:solidFill>
                  <a:schemeClr val="bg2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2"/>
                </a:solidFill>
              </a:rPr>
              <a:t>Development</a:t>
            </a:r>
            <a:r>
              <a:rPr lang="fr-FR" dirty="0">
                <a:solidFill>
                  <a:schemeClr val="bg2"/>
                </a:solidFill>
              </a:rPr>
              <a:t>: the "</a:t>
            </a:r>
            <a:r>
              <a:rPr lang="fr-FR" dirty="0" err="1">
                <a:solidFill>
                  <a:schemeClr val="bg2"/>
                </a:solidFill>
              </a:rPr>
              <a:t>Development</a:t>
            </a:r>
            <a:r>
              <a:rPr lang="fr-FR" dirty="0">
                <a:solidFill>
                  <a:schemeClr val="bg2"/>
                </a:solidFill>
              </a:rPr>
              <a:t>" branches </a:t>
            </a:r>
            <a:r>
              <a:rPr lang="en-US" dirty="0">
                <a:solidFill>
                  <a:schemeClr val="bg2"/>
                </a:solidFill>
              </a:rPr>
              <a:t>serves as the </a:t>
            </a:r>
            <a:r>
              <a:rPr lang="en-US" b="1" dirty="0">
                <a:solidFill>
                  <a:schemeClr val="bg2"/>
                </a:solidFill>
              </a:rPr>
              <a:t>primary branch </a:t>
            </a:r>
            <a:r>
              <a:rPr lang="en-US" dirty="0">
                <a:solidFill>
                  <a:schemeClr val="bg2"/>
                </a:solidFill>
              </a:rPr>
              <a:t>where the </a:t>
            </a:r>
            <a:r>
              <a:rPr lang="en-US" b="1" dirty="0">
                <a:solidFill>
                  <a:schemeClr val="bg2"/>
                </a:solidFill>
              </a:rPr>
              <a:t>latest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development changes are integrated and tested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endParaRPr lang="fr-F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2"/>
                </a:solidFill>
              </a:rPr>
              <a:t>Feature</a:t>
            </a:r>
            <a:r>
              <a:rPr lang="fr-FR" dirty="0">
                <a:solidFill>
                  <a:schemeClr val="bg2"/>
                </a:solidFill>
              </a:rPr>
              <a:t>: </a:t>
            </a:r>
            <a:r>
              <a:rPr lang="en-US" dirty="0">
                <a:solidFill>
                  <a:schemeClr val="bg2"/>
                </a:solidFill>
              </a:rPr>
              <a:t>The "feature" branches are used for </a:t>
            </a:r>
            <a:r>
              <a:rPr lang="en-US" b="1" dirty="0">
                <a:solidFill>
                  <a:schemeClr val="bg2"/>
                </a:solidFill>
              </a:rPr>
              <a:t>individual feature development</a:t>
            </a:r>
            <a:r>
              <a:rPr lang="en-US" dirty="0">
                <a:solidFill>
                  <a:schemeClr val="bg2"/>
                </a:solidFill>
              </a:rPr>
              <a:t>, allowing team members to work on </a:t>
            </a:r>
            <a:r>
              <a:rPr lang="en-US" b="1" dirty="0">
                <a:solidFill>
                  <a:schemeClr val="bg2"/>
                </a:solidFill>
              </a:rPr>
              <a:t>new features independently </a:t>
            </a:r>
            <a:r>
              <a:rPr lang="en-US" dirty="0">
                <a:solidFill>
                  <a:schemeClr val="bg2"/>
                </a:solidFill>
              </a:rPr>
              <a:t>before </a:t>
            </a:r>
            <a:r>
              <a:rPr lang="en-US" b="1" dirty="0">
                <a:solidFill>
                  <a:schemeClr val="bg2"/>
                </a:solidFill>
              </a:rPr>
              <a:t>merging them back into </a:t>
            </a:r>
            <a:r>
              <a:rPr lang="en-US" dirty="0">
                <a:solidFill>
                  <a:schemeClr val="bg2"/>
                </a:solidFill>
              </a:rPr>
              <a:t>the "Development" branch once they are complete and tested.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4" name="Titre 4">
            <a:extLst>
              <a:ext uri="{FF2B5EF4-FFF2-40B4-BE49-F238E27FC236}">
                <a16:creationId xmlns:a16="http://schemas.microsoft.com/office/drawing/2014/main" id="{0C8928D9-885F-EBB2-E131-0AB187291F52}"/>
              </a:ext>
            </a:extLst>
          </p:cNvPr>
          <p:cNvSpPr txBox="1">
            <a:spLocks/>
          </p:cNvSpPr>
          <p:nvPr/>
        </p:nvSpPr>
        <p:spPr>
          <a:xfrm>
            <a:off x="2782044" y="260648"/>
            <a:ext cx="5328592" cy="9207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89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Git branches </a:t>
            </a:r>
            <a:endParaRPr lang="fr-FR" dirty="0"/>
          </a:p>
        </p:txBody>
      </p:sp>
      <p:pic>
        <p:nvPicPr>
          <p:cNvPr id="7" name="Image 6" descr="Une image contenant texte, capture d’écran, logiciel, Système d’exploitation&#10;&#10;Description générée automatiquement">
            <a:extLst>
              <a:ext uri="{FF2B5EF4-FFF2-40B4-BE49-F238E27FC236}">
                <a16:creationId xmlns:a16="http://schemas.microsoft.com/office/drawing/2014/main" id="{FB0E550E-FE1B-8D65-90FF-D56D95F944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1"/>
          <a:stretch/>
        </p:blipFill>
        <p:spPr>
          <a:xfrm>
            <a:off x="2949578" y="3675468"/>
            <a:ext cx="5161058" cy="25304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8" name="Image 7" descr="Une image contenant capture d’écran, bleu, Bleu électrique, Rectangle&#10;&#10;Description générée automatiquement">
            <a:extLst>
              <a:ext uri="{FF2B5EF4-FFF2-40B4-BE49-F238E27FC236}">
                <a16:creationId xmlns:a16="http://schemas.microsoft.com/office/drawing/2014/main" id="{E45FA59C-13AB-6C80-17C0-471C191445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948" y="231281"/>
            <a:ext cx="952721" cy="49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4">
            <a:extLst>
              <a:ext uri="{FF2B5EF4-FFF2-40B4-BE49-F238E27FC236}">
                <a16:creationId xmlns:a16="http://schemas.microsoft.com/office/drawing/2014/main" id="{0C8928D9-885F-EBB2-E131-0AB187291F52}"/>
              </a:ext>
            </a:extLst>
          </p:cNvPr>
          <p:cNvSpPr txBox="1">
            <a:spLocks/>
          </p:cNvSpPr>
          <p:nvPr/>
        </p:nvSpPr>
        <p:spPr>
          <a:xfrm>
            <a:off x="2782044" y="191342"/>
            <a:ext cx="5328592" cy="9207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89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Git branches  </a:t>
            </a:r>
            <a:endParaRPr lang="fr-FR" dirty="0"/>
          </a:p>
        </p:txBody>
      </p:sp>
      <p:pic>
        <p:nvPicPr>
          <p:cNvPr id="8" name="Image 7" descr="Une image contenant capture d’écran, bleu, Bleu électrique, Rectangle&#10;&#10;Description générée automatiquement">
            <a:extLst>
              <a:ext uri="{FF2B5EF4-FFF2-40B4-BE49-F238E27FC236}">
                <a16:creationId xmlns:a16="http://schemas.microsoft.com/office/drawing/2014/main" id="{E45FA59C-13AB-6C80-17C0-471C191445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948" y="231281"/>
            <a:ext cx="952721" cy="495415"/>
          </a:xfrm>
          <a:prstGeom prst="rect">
            <a:avLst/>
          </a:prstGeom>
        </p:spPr>
      </p:pic>
      <p:pic>
        <p:nvPicPr>
          <p:cNvPr id="5" name="Image 4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ED34E449-CC04-5C84-7292-C5CFFE311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96" y="2780928"/>
            <a:ext cx="6933850" cy="384135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FBF2A59-124E-F6AB-620A-FC8194DBD5DF}"/>
              </a:ext>
            </a:extLst>
          </p:cNvPr>
          <p:cNvSpPr txBox="1"/>
          <p:nvPr/>
        </p:nvSpPr>
        <p:spPr>
          <a:xfrm>
            <a:off x="2349996" y="980728"/>
            <a:ext cx="6933850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</a:rPr>
              <a:t>Process </a:t>
            </a:r>
            <a:r>
              <a:rPr lang="fr-FR" b="1" dirty="0" err="1">
                <a:solidFill>
                  <a:schemeClr val="bg2"/>
                </a:solidFill>
              </a:rPr>
              <a:t>after</a:t>
            </a:r>
            <a:r>
              <a:rPr lang="fr-FR" b="1" dirty="0">
                <a:solidFill>
                  <a:schemeClr val="bg2"/>
                </a:solidFill>
              </a:rPr>
              <a:t> </a:t>
            </a:r>
            <a:r>
              <a:rPr lang="fr-FR" b="1" dirty="0" err="1">
                <a:solidFill>
                  <a:schemeClr val="bg2"/>
                </a:solidFill>
              </a:rPr>
              <a:t>creating</a:t>
            </a:r>
            <a:r>
              <a:rPr lang="fr-FR" b="1" dirty="0">
                <a:solidFill>
                  <a:schemeClr val="bg2"/>
                </a:solidFill>
              </a:rPr>
              <a:t> a new </a:t>
            </a:r>
            <a:r>
              <a:rPr lang="fr-FR" b="1" dirty="0" err="1">
                <a:solidFill>
                  <a:schemeClr val="bg2"/>
                </a:solidFill>
              </a:rPr>
              <a:t>branch</a:t>
            </a:r>
            <a:r>
              <a:rPr lang="fr-FR" dirty="0">
                <a:solidFill>
                  <a:schemeClr val="bg2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/>
                </a:solidFill>
              </a:rPr>
              <a:t>Push code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2"/>
                </a:solidFill>
              </a:rPr>
              <a:t>Build</a:t>
            </a:r>
            <a:r>
              <a:rPr lang="fr-FR" dirty="0">
                <a:solidFill>
                  <a:schemeClr val="bg2"/>
                </a:solidFill>
              </a:rPr>
              <a:t> and test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/>
                </a:solidFill>
              </a:rPr>
              <a:t>Fix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2"/>
                </a:solidFill>
              </a:rPr>
              <a:t>Review</a:t>
            </a:r>
            <a:r>
              <a:rPr lang="fr-FR" dirty="0">
                <a:solidFill>
                  <a:schemeClr val="bg2"/>
                </a:solidFill>
              </a:rPr>
              <a:t> and </a:t>
            </a:r>
            <a:r>
              <a:rPr lang="fr-FR" dirty="0" err="1">
                <a:solidFill>
                  <a:schemeClr val="bg2"/>
                </a:solidFill>
              </a:rPr>
              <a:t>approve</a:t>
            </a:r>
            <a:r>
              <a:rPr lang="fr-FR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/>
                </a:solidFill>
              </a:rPr>
              <a:t>Merge (</a:t>
            </a:r>
            <a:r>
              <a:rPr lang="fr-FR" dirty="0" err="1">
                <a:solidFill>
                  <a:schemeClr val="bg2"/>
                </a:solidFill>
              </a:rPr>
              <a:t>conflicts</a:t>
            </a:r>
            <a:r>
              <a:rPr lang="fr-FR" dirty="0">
                <a:solidFill>
                  <a:schemeClr val="bg2"/>
                </a:solidFill>
              </a:rPr>
              <a:t> </a:t>
            </a:r>
            <a:r>
              <a:rPr lang="fr-FR" dirty="0" err="1">
                <a:solidFill>
                  <a:schemeClr val="bg2"/>
                </a:solidFill>
              </a:rPr>
              <a:t>requests</a:t>
            </a:r>
            <a:r>
              <a:rPr lang="fr-FR" dirty="0">
                <a:solidFill>
                  <a:schemeClr val="bg2"/>
                </a:solidFill>
              </a:rPr>
              <a:t>!!)</a:t>
            </a:r>
          </a:p>
        </p:txBody>
      </p:sp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25E06434-7565-E5EE-77F6-9DAF0107C9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348" y="2354724"/>
            <a:ext cx="364766" cy="36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8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bleu, Bleu électrique, Rectangle&#10;&#10;Description générée automatiquement">
            <a:extLst>
              <a:ext uri="{FF2B5EF4-FFF2-40B4-BE49-F238E27FC236}">
                <a16:creationId xmlns:a16="http://schemas.microsoft.com/office/drawing/2014/main" id="{9BF5FAC5-5FE9-151B-01A7-08D78648F3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948" y="231281"/>
            <a:ext cx="952721" cy="49541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BE452FD-AB10-BFE5-8815-D93181D1F910}"/>
              </a:ext>
            </a:extLst>
          </p:cNvPr>
          <p:cNvSpPr txBox="1"/>
          <p:nvPr/>
        </p:nvSpPr>
        <p:spPr>
          <a:xfrm>
            <a:off x="1420444" y="1412776"/>
            <a:ext cx="9073007" cy="4761514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6" name="Titre 12">
            <a:extLst>
              <a:ext uri="{FF2B5EF4-FFF2-40B4-BE49-F238E27FC236}">
                <a16:creationId xmlns:a16="http://schemas.microsoft.com/office/drawing/2014/main" id="{40FCCB20-4405-2457-D880-5C565ED51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504" y="548680"/>
            <a:ext cx="9144001" cy="720080"/>
          </a:xfrm>
        </p:spPr>
        <p:txBody>
          <a:bodyPr rtlCol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 err="1">
                <a:solidFill>
                  <a:srgbClr val="0070C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mfortaa"/>
              </a:rPr>
              <a:t>Task</a:t>
            </a:r>
            <a:r>
              <a:rPr lang="fr-FR" sz="3600" b="1" dirty="0">
                <a:solidFill>
                  <a:srgbClr val="0070C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mfortaa"/>
              </a:rPr>
              <a:t> 5:Maintenance and Evolution</a:t>
            </a:r>
          </a:p>
        </p:txBody>
      </p:sp>
      <p:sp>
        <p:nvSpPr>
          <p:cNvPr id="2" name="Google Shape;65;p14">
            <a:extLst>
              <a:ext uri="{FF2B5EF4-FFF2-40B4-BE49-F238E27FC236}">
                <a16:creationId xmlns:a16="http://schemas.microsoft.com/office/drawing/2014/main" id="{B9FC0A4B-0138-FCA6-C6B0-5A725197DDC7}"/>
              </a:ext>
            </a:extLst>
          </p:cNvPr>
          <p:cNvSpPr txBox="1"/>
          <p:nvPr/>
        </p:nvSpPr>
        <p:spPr>
          <a:xfrm>
            <a:off x="1695374" y="1844824"/>
            <a:ext cx="8339700" cy="3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2"/>
                </a:solidFill>
              </a:rPr>
              <a:t>Task1 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fr-FR" sz="1800" dirty="0" err="1">
                <a:solidFill>
                  <a:schemeClr val="dk2"/>
                </a:solidFill>
              </a:rPr>
              <a:t>w</a:t>
            </a:r>
            <a:r>
              <a:rPr lang="fr-FR" dirty="0" err="1">
                <a:solidFill>
                  <a:schemeClr val="dk2"/>
                </a:solidFill>
              </a:rPr>
              <a:t>e</a:t>
            </a:r>
            <a:r>
              <a:rPr lang="fr-FR" dirty="0">
                <a:solidFill>
                  <a:schemeClr val="dk2"/>
                </a:solidFill>
              </a:rPr>
              <a:t> </a:t>
            </a:r>
            <a:r>
              <a:rPr lang="fr-FR" dirty="0" err="1">
                <a:solidFill>
                  <a:schemeClr val="dk2"/>
                </a:solidFill>
              </a:rPr>
              <a:t>used</a:t>
            </a:r>
            <a:r>
              <a:rPr lang="fr-FR" dirty="0">
                <a:solidFill>
                  <a:schemeClr val="dk2"/>
                </a:solidFill>
              </a:rPr>
              <a:t> merge </a:t>
            </a:r>
            <a:r>
              <a:rPr lang="fr-FR" dirty="0" err="1">
                <a:solidFill>
                  <a:schemeClr val="dk2"/>
                </a:solidFill>
              </a:rPr>
              <a:t>requests</a:t>
            </a:r>
            <a:r>
              <a:rPr lang="fr-FR" dirty="0">
                <a:solidFill>
                  <a:schemeClr val="dk2"/>
                </a:solidFill>
              </a:rPr>
              <a:t> </a:t>
            </a:r>
            <a:r>
              <a:rPr lang="fr-FR" dirty="0" err="1">
                <a:solidFill>
                  <a:schemeClr val="dk2"/>
                </a:solidFill>
              </a:rPr>
              <a:t>with</a:t>
            </a:r>
            <a:r>
              <a:rPr lang="fr-FR" dirty="0">
                <a:solidFill>
                  <a:schemeClr val="dk2"/>
                </a:solidFill>
              </a:rPr>
              <a:t> code </a:t>
            </a:r>
            <a:r>
              <a:rPr lang="fr-FR" dirty="0" err="1">
                <a:solidFill>
                  <a:schemeClr val="dk2"/>
                </a:solidFill>
              </a:rPr>
              <a:t>review</a:t>
            </a:r>
            <a:r>
              <a:rPr lang="fr-FR" dirty="0">
                <a:solidFill>
                  <a:schemeClr val="dk2"/>
                </a:solidFill>
              </a:rPr>
              <a:t> to 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dk2"/>
                </a:solidFill>
              </a:rPr>
              <a:t>Implement</a:t>
            </a:r>
            <a:r>
              <a:rPr lang="fr-FR" dirty="0">
                <a:solidFill>
                  <a:schemeClr val="dk2"/>
                </a:solidFill>
              </a:rPr>
              <a:t> the </a:t>
            </a:r>
            <a:r>
              <a:rPr lang="fr-FR" dirty="0" err="1">
                <a:solidFill>
                  <a:schemeClr val="dk2"/>
                </a:solidFill>
              </a:rPr>
              <a:t>functionalities</a:t>
            </a:r>
            <a:r>
              <a:rPr lang="fr-FR" dirty="0">
                <a:solidFill>
                  <a:schemeClr val="dk2"/>
                </a:solidFill>
              </a:rPr>
              <a:t> </a:t>
            </a:r>
            <a:r>
              <a:rPr lang="fr-FR" dirty="0" err="1">
                <a:solidFill>
                  <a:schemeClr val="dk2"/>
                </a:solidFill>
              </a:rPr>
              <a:t>required</a:t>
            </a:r>
            <a:r>
              <a:rPr lang="fr-FR" dirty="0">
                <a:solidFill>
                  <a:schemeClr val="dk2"/>
                </a:solidFill>
              </a:rPr>
              <a:t> in </a:t>
            </a:r>
            <a:r>
              <a:rPr lang="fr-FR" dirty="0" err="1">
                <a:solidFill>
                  <a:schemeClr val="dk2"/>
                </a:solidFill>
              </a:rPr>
              <a:t>this</a:t>
            </a:r>
            <a:r>
              <a:rPr lang="fr-FR" dirty="0">
                <a:solidFill>
                  <a:schemeClr val="dk2"/>
                </a:solidFill>
              </a:rPr>
              <a:t> assignement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dk2"/>
                </a:solidFill>
              </a:rPr>
              <a:t>ensure</a:t>
            </a:r>
            <a:r>
              <a:rPr lang="fr-FR" dirty="0">
                <a:solidFill>
                  <a:schemeClr val="dk2"/>
                </a:solidFill>
              </a:rPr>
              <a:t> </a:t>
            </a:r>
            <a:r>
              <a:rPr lang="fr-FR" b="1" dirty="0">
                <a:solidFill>
                  <a:schemeClr val="dk2"/>
                </a:solidFill>
              </a:rPr>
              <a:t>good </a:t>
            </a:r>
            <a:r>
              <a:rPr lang="fr-FR" b="1" dirty="0" err="1">
                <a:solidFill>
                  <a:schemeClr val="dk2"/>
                </a:solidFill>
              </a:rPr>
              <a:t>Quality</a:t>
            </a:r>
            <a:r>
              <a:rPr lang="fr-FR" b="1" dirty="0">
                <a:solidFill>
                  <a:schemeClr val="dk2"/>
                </a:solidFill>
              </a:rPr>
              <a:t> code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sz="1800" dirty="0">
              <a:solidFill>
                <a:schemeClr val="dk2"/>
              </a:solidFill>
            </a:endParaRPr>
          </a:p>
          <a:p>
            <a:r>
              <a:rPr lang="es" sz="1800" b="1" dirty="0">
                <a:solidFill>
                  <a:schemeClr val="dk2"/>
                </a:solidFill>
              </a:rPr>
              <a:t>Task2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2"/>
                </a:solidFill>
              </a:rPr>
              <a:t>We had to create a CSV file and a method which outputs the publishers’ name and the book copies per publisher in this assignment. </a:t>
            </a:r>
            <a:r>
              <a:rPr lang="fr-FR" sz="1800" dirty="0">
                <a:solidFill>
                  <a:schemeClr val="dk2"/>
                </a:solidFill>
              </a:rPr>
              <a:t>W</a:t>
            </a:r>
            <a:r>
              <a:rPr lang="es" sz="1800" dirty="0">
                <a:solidFill>
                  <a:schemeClr val="dk2"/>
                </a:solidFill>
              </a:rPr>
              <a:t>e created 3 csv files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sz="1800" dirty="0">
              <a:solidFill>
                <a:schemeClr val="dk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"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18AD1535-98B5-2F52-9AD1-0323BE2FC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23" y="4628137"/>
            <a:ext cx="3816424" cy="1120520"/>
          </a:xfrm>
          <a:prstGeom prst="rect">
            <a:avLst/>
          </a:prstGeom>
        </p:spPr>
      </p:pic>
      <p:pic>
        <p:nvPicPr>
          <p:cNvPr id="7" name="Image 6" descr="Une image contenant art, Caractère coloré, Rectangle, conception&#10;&#10;Description générée automatiquement">
            <a:extLst>
              <a:ext uri="{FF2B5EF4-FFF2-40B4-BE49-F238E27FC236}">
                <a16:creationId xmlns:a16="http://schemas.microsoft.com/office/drawing/2014/main" id="{5008944E-E698-D81D-7002-20E1168585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417" y="4628136"/>
            <a:ext cx="1120521" cy="112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7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41B5351C-4DF9-2E9D-1D7E-3237AC037519}"/>
              </a:ext>
            </a:extLst>
          </p:cNvPr>
          <p:cNvSpPr txBox="1"/>
          <p:nvPr/>
        </p:nvSpPr>
        <p:spPr>
          <a:xfrm>
            <a:off x="1420109" y="692696"/>
            <a:ext cx="9073007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2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schemeClr val="dk2"/>
                </a:solidFill>
              </a:rPr>
              <a:t>C</a:t>
            </a:r>
            <a:r>
              <a:rPr lang="es" dirty="0">
                <a:solidFill>
                  <a:schemeClr val="dk2"/>
                </a:solidFill>
              </a:rPr>
              <a:t>SV file to store </a:t>
            </a:r>
            <a:r>
              <a:rPr lang="es" dirty="0">
                <a:solidFill>
                  <a:schemeClr val="bg2"/>
                </a:solidFill>
              </a:rPr>
              <a:t>book copies: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" dirty="0">
              <a:solidFill>
                <a:schemeClr val="bg2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" dirty="0">
              <a:solidFill>
                <a:schemeClr val="bg2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schemeClr val="dk2"/>
                </a:solidFill>
              </a:rPr>
              <a:t>C</a:t>
            </a:r>
            <a:r>
              <a:rPr lang="es" dirty="0">
                <a:solidFill>
                  <a:schemeClr val="dk2"/>
                </a:solidFill>
              </a:rPr>
              <a:t>SV file to store books :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fr-FR" dirty="0">
              <a:solidFill>
                <a:schemeClr val="dk2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fr-FR" dirty="0">
              <a:solidFill>
                <a:schemeClr val="dk2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" dirty="0">
              <a:solidFill>
                <a:schemeClr val="dk2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schemeClr val="dk2"/>
                </a:solidFill>
              </a:rPr>
              <a:t>C</a:t>
            </a:r>
            <a:r>
              <a:rPr lang="es" dirty="0">
                <a:solidFill>
                  <a:schemeClr val="dk2"/>
                </a:solidFill>
              </a:rPr>
              <a:t>SV file to store customers:</a:t>
            </a:r>
            <a:endParaRPr lang="es" sz="18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2"/>
              </a:solidFill>
            </a:endParaRPr>
          </a:p>
          <a:p>
            <a:r>
              <a:rPr lang="es" sz="1800" b="1" dirty="0">
                <a:solidFill>
                  <a:schemeClr val="dk2"/>
                </a:solidFill>
              </a:rPr>
              <a:t>Task3 :</a:t>
            </a:r>
          </a:p>
          <a:p>
            <a:endParaRPr lang="en-US"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</a:rPr>
              <a:t>Task 3 was about to output the information with the percentage.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</a:rPr>
              <a:t>As we created 5 book copies the </a:t>
            </a:r>
            <a:r>
              <a:rPr lang="en-US" sz="1800" b="1" dirty="0">
                <a:solidFill>
                  <a:schemeClr val="dk2"/>
                </a:solidFill>
              </a:rPr>
              <a:t>output </a:t>
            </a:r>
            <a:r>
              <a:rPr lang="en-US" sz="1800" dirty="0">
                <a:solidFill>
                  <a:schemeClr val="dk2"/>
                </a:solidFill>
              </a:rPr>
              <a:t>looked</a:t>
            </a:r>
            <a:r>
              <a:rPr lang="en-US" sz="1800" b="1" dirty="0">
                <a:solidFill>
                  <a:schemeClr val="dk2"/>
                </a:solidFill>
              </a:rPr>
              <a:t> </a:t>
            </a:r>
            <a:r>
              <a:rPr lang="en-US" sz="1800" dirty="0">
                <a:solidFill>
                  <a:schemeClr val="dk2"/>
                </a:solidFill>
              </a:rPr>
              <a:t>like this: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2"/>
              </a:solidFill>
            </a:endParaRPr>
          </a:p>
        </p:txBody>
      </p:sp>
      <p:pic>
        <p:nvPicPr>
          <p:cNvPr id="8" name="Google Shape;71;p15">
            <a:extLst>
              <a:ext uri="{FF2B5EF4-FFF2-40B4-BE49-F238E27FC236}">
                <a16:creationId xmlns:a16="http://schemas.microsoft.com/office/drawing/2014/main" id="{98B959CE-1F14-C4A6-4743-B38908753CA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5940" y="5754257"/>
            <a:ext cx="57054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E431D4C-265D-8628-E2C9-C502D109E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1595217"/>
            <a:ext cx="7783011" cy="40010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59991BF-7437-E52E-992C-B7B8E3E88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3645250"/>
            <a:ext cx="8424936" cy="50600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D45F4CF-CE5E-ED7D-92FC-70AD9DFBCA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58"/>
          <a:stretch/>
        </p:blipFill>
        <p:spPr>
          <a:xfrm>
            <a:off x="1917949" y="2505000"/>
            <a:ext cx="2952328" cy="478211"/>
          </a:xfrm>
          <a:prstGeom prst="rect">
            <a:avLst/>
          </a:prstGeom>
        </p:spPr>
      </p:pic>
      <p:pic>
        <p:nvPicPr>
          <p:cNvPr id="19" name="Image 18" descr="Une image contenant capture d’écran, bleu, Bleu électrique, Rectangle&#10;&#10;Description générée automatiquement">
            <a:extLst>
              <a:ext uri="{FF2B5EF4-FFF2-40B4-BE49-F238E27FC236}">
                <a16:creationId xmlns:a16="http://schemas.microsoft.com/office/drawing/2014/main" id="{ED88656B-6904-40F9-A543-944E88964E4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948" y="231281"/>
            <a:ext cx="952721" cy="49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bleu, Bleu électrique, Rectangle&#10;&#10;Description générée automatiquement">
            <a:extLst>
              <a:ext uri="{FF2B5EF4-FFF2-40B4-BE49-F238E27FC236}">
                <a16:creationId xmlns:a16="http://schemas.microsoft.com/office/drawing/2014/main" id="{9BF5FAC5-5FE9-151B-01A7-08D78648F3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948" y="231281"/>
            <a:ext cx="952721" cy="49541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BE452FD-AB10-BFE5-8815-D93181D1F910}"/>
              </a:ext>
            </a:extLst>
          </p:cNvPr>
          <p:cNvSpPr txBox="1"/>
          <p:nvPr/>
        </p:nvSpPr>
        <p:spPr>
          <a:xfrm>
            <a:off x="2133972" y="1412776"/>
            <a:ext cx="7560840" cy="4801314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bg2"/>
                </a:solidFill>
              </a:rPr>
              <a:t>Analysis</a:t>
            </a:r>
            <a:r>
              <a:rPr lang="fr-FR" b="1" dirty="0">
                <a:solidFill>
                  <a:schemeClr val="bg2"/>
                </a:solidFill>
              </a:rPr>
              <a:t> of </a:t>
            </a:r>
            <a:r>
              <a:rPr lang="fr-FR" b="1" dirty="0" err="1">
                <a:solidFill>
                  <a:schemeClr val="bg2"/>
                </a:solidFill>
              </a:rPr>
              <a:t>our</a:t>
            </a:r>
            <a:r>
              <a:rPr lang="fr-FR" b="1" dirty="0">
                <a:solidFill>
                  <a:schemeClr val="bg2"/>
                </a:solidFill>
              </a:rPr>
              <a:t> </a:t>
            </a:r>
            <a:r>
              <a:rPr lang="fr-FR" b="1" dirty="0" err="1">
                <a:solidFill>
                  <a:schemeClr val="bg2"/>
                </a:solidFill>
              </a:rPr>
              <a:t>developed</a:t>
            </a:r>
            <a:r>
              <a:rPr lang="fr-FR" b="1" dirty="0">
                <a:solidFill>
                  <a:schemeClr val="bg2"/>
                </a:solidFill>
              </a:rPr>
              <a:t> application </a:t>
            </a:r>
            <a:r>
              <a:rPr lang="fr-FR" dirty="0">
                <a:solidFill>
                  <a:schemeClr val="bg2"/>
                </a:solidFill>
              </a:rPr>
              <a:t>:</a:t>
            </a:r>
          </a:p>
          <a:p>
            <a:r>
              <a:rPr lang="en-US" dirty="0">
                <a:solidFill>
                  <a:schemeClr val="bg2"/>
                </a:solidFill>
              </a:rPr>
              <a:t>For analyzing our developed application for </a:t>
            </a:r>
            <a:r>
              <a:rPr lang="en-US" dirty="0">
                <a:solidFill>
                  <a:srgbClr val="C00000"/>
                </a:solidFill>
              </a:rPr>
              <a:t>vulnerabilities</a:t>
            </a:r>
            <a:r>
              <a:rPr lang="en-US" dirty="0">
                <a:solidFill>
                  <a:schemeClr val="bg2"/>
                </a:solidFill>
              </a:rPr>
              <a:t> in terms of software quality, we utilized tools such as </a:t>
            </a:r>
            <a:r>
              <a:rPr lang="en-US" dirty="0">
                <a:solidFill>
                  <a:srgbClr val="0070C0"/>
                </a:solidFill>
              </a:rPr>
              <a:t>SonarQube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rgbClr val="0070C0"/>
                </a:solidFill>
              </a:rPr>
              <a:t>SpotBugs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rgbClr val="0070C0"/>
                </a:solidFill>
              </a:rPr>
              <a:t>Checkstyle</a:t>
            </a:r>
            <a:r>
              <a:rPr lang="en-US" dirty="0">
                <a:solidFill>
                  <a:schemeClr val="bg2"/>
                </a:solidFill>
              </a:rPr>
              <a:t>, and </a:t>
            </a:r>
            <a:r>
              <a:rPr lang="en-US" dirty="0">
                <a:solidFill>
                  <a:srgbClr val="0070C0"/>
                </a:solidFill>
              </a:rPr>
              <a:t>PMD</a:t>
            </a:r>
            <a:r>
              <a:rPr lang="en-US" dirty="0">
                <a:solidFill>
                  <a:schemeClr val="bg2"/>
                </a:solidFill>
              </a:rPr>
              <a:t> to enhance maintainability and the capability to evolve.</a:t>
            </a:r>
            <a:endParaRPr lang="fr-FR" dirty="0">
              <a:solidFill>
                <a:schemeClr val="bg2"/>
              </a:solidFill>
            </a:endParaRPr>
          </a:p>
          <a:p>
            <a:endParaRPr lang="fr-FR" dirty="0">
              <a:solidFill>
                <a:schemeClr val="bg2"/>
              </a:solidFill>
            </a:endParaRPr>
          </a:p>
          <a:p>
            <a:r>
              <a:rPr lang="fr-FR" dirty="0" err="1">
                <a:solidFill>
                  <a:schemeClr val="bg2"/>
                </a:solidFill>
              </a:rPr>
              <a:t>We</a:t>
            </a:r>
            <a:r>
              <a:rPr lang="fr-FR" dirty="0">
                <a:solidFill>
                  <a:schemeClr val="bg2"/>
                </a:solidFill>
              </a:rPr>
              <a:t> </a:t>
            </a:r>
            <a:r>
              <a:rPr lang="fr-FR" dirty="0" err="1">
                <a:solidFill>
                  <a:schemeClr val="bg2"/>
                </a:solidFill>
              </a:rPr>
              <a:t>used</a:t>
            </a:r>
            <a:r>
              <a:rPr lang="fr-FR" dirty="0">
                <a:solidFill>
                  <a:schemeClr val="bg2"/>
                </a:solidFill>
              </a:rPr>
              <a:t> a </a:t>
            </a:r>
            <a:r>
              <a:rPr lang="fr-FR" dirty="0" err="1">
                <a:solidFill>
                  <a:schemeClr val="bg2"/>
                </a:solidFill>
              </a:rPr>
              <a:t>template</a:t>
            </a:r>
            <a:r>
              <a:rPr lang="fr-FR" dirty="0">
                <a:solidFill>
                  <a:schemeClr val="bg2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2"/>
                </a:solidFill>
              </a:rPr>
              <a:t>the vulnerability location :  (Code/</a:t>
            </a:r>
            <a:r>
              <a:rPr lang="en-US" dirty="0" err="1">
                <a:solidFill>
                  <a:schemeClr val="bg2"/>
                </a:solidFill>
              </a:rPr>
              <a:t>src</a:t>
            </a:r>
            <a:r>
              <a:rPr lang="en-US" dirty="0">
                <a:solidFill>
                  <a:schemeClr val="bg2"/>
                </a:solidFill>
              </a:rPr>
              <a:t>/Library/149,18)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2"/>
                </a:solidFill>
              </a:rPr>
              <a:t>Identified by tool support: </a:t>
            </a:r>
            <a:r>
              <a:rPr lang="en-US" dirty="0" err="1">
                <a:solidFill>
                  <a:schemeClr val="bg2"/>
                </a:solidFill>
              </a:rPr>
              <a:t>Sonarlint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2"/>
                </a:solidFill>
              </a:rPr>
              <a:t> Brief description of the vulnerability:   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2"/>
                </a:solidFill>
              </a:rPr>
              <a:t>Possible negative impacts if the vulnerability is not addressed: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6" name="Titre 12">
            <a:extLst>
              <a:ext uri="{FF2B5EF4-FFF2-40B4-BE49-F238E27FC236}">
                <a16:creationId xmlns:a16="http://schemas.microsoft.com/office/drawing/2014/main" id="{40FCCB20-4405-2457-D880-5C565ED51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504" y="548680"/>
            <a:ext cx="9144001" cy="720080"/>
          </a:xfrm>
        </p:spPr>
        <p:txBody>
          <a:bodyPr rtlCol="0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 err="1">
                <a:solidFill>
                  <a:srgbClr val="0070C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mfortaa"/>
              </a:rPr>
              <a:t>Task</a:t>
            </a:r>
            <a:r>
              <a:rPr lang="fr-FR" sz="3600" b="1" dirty="0">
                <a:solidFill>
                  <a:srgbClr val="0070C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mfortaa"/>
              </a:rPr>
              <a:t> 6:Quality Assurance </a:t>
            </a:r>
          </a:p>
        </p:txBody>
      </p:sp>
      <p:pic>
        <p:nvPicPr>
          <p:cNvPr id="3" name="Image 2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6A82AC3B-26CD-9E95-DCE8-E8A99FEF26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53" y="4293096"/>
            <a:ext cx="4513678" cy="1820929"/>
          </a:xfrm>
          <a:prstGeom prst="rect">
            <a:avLst/>
          </a:prstGeom>
        </p:spPr>
      </p:pic>
      <p:pic>
        <p:nvPicPr>
          <p:cNvPr id="6" name="Image 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F4EC7388-B2DD-0B8F-C24E-0B3B16945B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55" y="2832198"/>
            <a:ext cx="925927" cy="9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3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bleu, Bleu électrique, Rectangle&#10;&#10;Description générée automatiquement">
            <a:extLst>
              <a:ext uri="{FF2B5EF4-FFF2-40B4-BE49-F238E27FC236}">
                <a16:creationId xmlns:a16="http://schemas.microsoft.com/office/drawing/2014/main" id="{9BF5FAC5-5FE9-151B-01A7-08D78648F3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948" y="231281"/>
            <a:ext cx="952721" cy="49541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BE452FD-AB10-BFE5-8815-D93181D1F910}"/>
              </a:ext>
            </a:extLst>
          </p:cNvPr>
          <p:cNvSpPr txBox="1"/>
          <p:nvPr/>
        </p:nvSpPr>
        <p:spPr>
          <a:xfrm>
            <a:off x="2782044" y="1413931"/>
            <a:ext cx="7560840" cy="4247317"/>
          </a:xfrm>
          <a:prstGeom prst="rect">
            <a:avLst/>
          </a:prstGeom>
          <a:solidFill>
            <a:schemeClr val="tx1"/>
          </a:solidFill>
          <a:ln w="38100">
            <a:solidFill>
              <a:srgbClr val="404099"/>
            </a:solidFill>
          </a:ln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We found  16 issues to fix  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2"/>
              </a:solidFill>
            </a:endParaRPr>
          </a:p>
        </p:txBody>
      </p:sp>
      <p:pic>
        <p:nvPicPr>
          <p:cNvPr id="4" name="Image 3" descr="Une image contenant texte, capture d’écran, logiciel, nombre&#10;&#10;Description générée automatiquement">
            <a:extLst>
              <a:ext uri="{FF2B5EF4-FFF2-40B4-BE49-F238E27FC236}">
                <a16:creationId xmlns:a16="http://schemas.microsoft.com/office/drawing/2014/main" id="{B6C3667D-4780-E06B-3F62-41F5DBEC4A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2" r="88339" b="10574"/>
          <a:stretch/>
        </p:blipFill>
        <p:spPr>
          <a:xfrm>
            <a:off x="1661821" y="1413931"/>
            <a:ext cx="1120223" cy="4247317"/>
          </a:xfrm>
          <a:prstGeom prst="rect">
            <a:avLst/>
          </a:prstGeom>
        </p:spPr>
      </p:pic>
      <p:pic>
        <p:nvPicPr>
          <p:cNvPr id="6" name="Image 5" descr="Une image contenant texte, capture d’écran, logiciel, nombre&#10;&#10;Description générée automatiquement">
            <a:extLst>
              <a:ext uri="{FF2B5EF4-FFF2-40B4-BE49-F238E27FC236}">
                <a16:creationId xmlns:a16="http://schemas.microsoft.com/office/drawing/2014/main" id="{8F106891-ED8D-C8A4-1985-11130D9B3B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6" t="1499" r="5158" b="52245"/>
          <a:stretch/>
        </p:blipFill>
        <p:spPr>
          <a:xfrm>
            <a:off x="3142084" y="2276872"/>
            <a:ext cx="5904656" cy="2121090"/>
          </a:xfrm>
          <a:prstGeom prst="rect">
            <a:avLst/>
          </a:prstGeom>
        </p:spPr>
      </p:pic>
      <p:pic>
        <p:nvPicPr>
          <p:cNvPr id="9" name="Image 8" descr="Une image contenant triangle&#10;&#10;Description générée automatiquement">
            <a:extLst>
              <a:ext uri="{FF2B5EF4-FFF2-40B4-BE49-F238E27FC236}">
                <a16:creationId xmlns:a16="http://schemas.microsoft.com/office/drawing/2014/main" id="{87FB9AAD-D135-1636-93C6-D0EF9FA6D9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18348" y="1557370"/>
            <a:ext cx="57606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1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bleu, Bleu électrique, Rectangle&#10;&#10;Description générée automatiquement">
            <a:extLst>
              <a:ext uri="{FF2B5EF4-FFF2-40B4-BE49-F238E27FC236}">
                <a16:creationId xmlns:a16="http://schemas.microsoft.com/office/drawing/2014/main" id="{9BF5FAC5-5FE9-151B-01A7-08D78648F3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948" y="231281"/>
            <a:ext cx="952721" cy="49541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BE452FD-AB10-BFE5-8815-D93181D1F910}"/>
              </a:ext>
            </a:extLst>
          </p:cNvPr>
          <p:cNvSpPr txBox="1"/>
          <p:nvPr/>
        </p:nvSpPr>
        <p:spPr>
          <a:xfrm>
            <a:off x="2061964" y="908720"/>
            <a:ext cx="7776864" cy="4524315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fr-FR" b="1" dirty="0">
              <a:solidFill>
                <a:schemeClr val="bg2"/>
              </a:solidFill>
            </a:endParaRPr>
          </a:p>
          <a:p>
            <a:r>
              <a:rPr lang="fr-FR" b="1" dirty="0" err="1">
                <a:solidFill>
                  <a:schemeClr val="bg2"/>
                </a:solidFill>
              </a:rPr>
              <a:t>Refactoring</a:t>
            </a:r>
            <a:r>
              <a:rPr lang="fr-FR" b="1" dirty="0">
                <a:solidFill>
                  <a:schemeClr val="bg2"/>
                </a:solidFill>
              </a:rPr>
              <a:t> :</a:t>
            </a:r>
          </a:p>
          <a:p>
            <a:r>
              <a:rPr lang="fr-FR" dirty="0" err="1">
                <a:solidFill>
                  <a:schemeClr val="bg2"/>
                </a:solidFill>
              </a:rPr>
              <a:t>We</a:t>
            </a:r>
            <a:r>
              <a:rPr lang="fr-FR" dirty="0">
                <a:solidFill>
                  <a:schemeClr val="bg2"/>
                </a:solidFill>
              </a:rPr>
              <a:t> </a:t>
            </a:r>
            <a:r>
              <a:rPr lang="fr-FR" dirty="0" err="1">
                <a:solidFill>
                  <a:schemeClr val="bg2"/>
                </a:solidFill>
              </a:rPr>
              <a:t>created</a:t>
            </a:r>
            <a:r>
              <a:rPr lang="fr-FR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a separate Merge Request for each vulnerability, which was  reviewed by a team member. The Merge Request was linked to the issue of the addressed vulnerability and described how the vulnerability was fixed.</a:t>
            </a:r>
          </a:p>
          <a:p>
            <a:r>
              <a:rPr lang="en-US" dirty="0">
                <a:solidFill>
                  <a:schemeClr val="bg2"/>
                </a:solidFill>
              </a:rPr>
              <a:t>We used the following template for the description of the Merge Request: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Description:     </a:t>
            </a:r>
          </a:p>
          <a:p>
            <a:r>
              <a:rPr lang="en-US" dirty="0">
                <a:solidFill>
                  <a:schemeClr val="bg2"/>
                </a:solidFill>
              </a:rPr>
              <a:t>-Link to the issue describing the vulnerability     </a:t>
            </a:r>
          </a:p>
          <a:p>
            <a:r>
              <a:rPr lang="en-US" dirty="0">
                <a:solidFill>
                  <a:schemeClr val="bg2"/>
                </a:solidFill>
              </a:rPr>
              <a:t>- Brief description of how the vulnerability was fixed</a:t>
            </a:r>
            <a:endParaRPr lang="fr-FR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2"/>
              </a:solidFill>
            </a:endParaRPr>
          </a:p>
        </p:txBody>
      </p:sp>
      <p:pic>
        <p:nvPicPr>
          <p:cNvPr id="8" name="Image 7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1664C3AD-E4B9-FFF5-F3C5-06679A5250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40" y="2996952"/>
            <a:ext cx="1512168" cy="1512168"/>
          </a:xfrm>
          <a:prstGeom prst="rect">
            <a:avLst/>
          </a:prstGeom>
        </p:spPr>
      </p:pic>
      <p:pic>
        <p:nvPicPr>
          <p:cNvPr id="10" name="Image 9" descr="Une image contenant symbole, ligne, Graphique, Police&#10;&#10;Description générée automatiquement">
            <a:extLst>
              <a:ext uri="{FF2B5EF4-FFF2-40B4-BE49-F238E27FC236}">
                <a16:creationId xmlns:a16="http://schemas.microsoft.com/office/drawing/2014/main" id="{3940FD85-8600-5457-6FE0-C385DDFCF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132" y="1124744"/>
            <a:ext cx="342925" cy="3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1"/>
          <p:cNvSpPr>
            <a:spLocks noGrp="1"/>
          </p:cNvSpPr>
          <p:nvPr>
            <p:ph type="pic" idx="1"/>
          </p:nvPr>
        </p:nvSpPr>
        <p:spPr>
          <a:xfrm>
            <a:off x="1153118" y="1340768"/>
            <a:ext cx="8784976" cy="4325888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solidFill>
                <a:srgbClr val="54803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548035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2800" b="1" dirty="0">
                <a:solidFill>
                  <a:schemeClr val="tx2">
                    <a:lumMod val="9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Challenges: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20000"/>
                  <a:lumOff val="80000"/>
                </a:schemeClr>
              </a:buClr>
              <a:buSzPts val="2200"/>
              <a:buFont typeface="Comfortaa"/>
              <a:buChar char="●"/>
            </a:pPr>
            <a:r>
              <a:rPr lang="en-US" sz="2400" b="1" dirty="0">
                <a:latin typeface="Comfortaa"/>
                <a:ea typeface="Comfortaa"/>
                <a:cs typeface="Comfortaa"/>
                <a:sym typeface="Comfortaa"/>
              </a:rPr>
              <a:t>Working with and understanding GitLab CI/CD 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20000"/>
                  <a:lumOff val="80000"/>
                </a:schemeClr>
              </a:buClr>
              <a:buSzPts val="2200"/>
              <a:buFont typeface="Comfortaa"/>
              <a:buChar char="●"/>
            </a:pPr>
            <a:r>
              <a:rPr lang="en-US" sz="2400" b="1" dirty="0">
                <a:latin typeface="Comfortaa"/>
                <a:ea typeface="Comfortaa"/>
                <a:cs typeface="Comfortaa"/>
                <a:sym typeface="Comfortaa"/>
              </a:rPr>
              <a:t>Implementing Gradle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20000"/>
                  <a:lumOff val="80000"/>
                </a:schemeClr>
              </a:buClr>
              <a:buSzPts val="2200"/>
              <a:buFont typeface="Comfortaa"/>
              <a:buChar char="●"/>
            </a:pPr>
            <a:r>
              <a:rPr lang="en-US" sz="2400" b="1" dirty="0">
                <a:latin typeface="Comfortaa"/>
                <a:ea typeface="Comfortaa"/>
                <a:cs typeface="Comfortaa"/>
                <a:sym typeface="Comfortaa"/>
              </a:rPr>
              <a:t>From a broader perspective: time management</a:t>
            </a:r>
          </a:p>
          <a:p>
            <a:endParaRPr lang="fr-FR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EDE94178-FCED-E4A2-B0A0-277B73B4576B}"/>
              </a:ext>
            </a:extLst>
          </p:cNvPr>
          <p:cNvSpPr txBox="1">
            <a:spLocks/>
          </p:cNvSpPr>
          <p:nvPr/>
        </p:nvSpPr>
        <p:spPr>
          <a:xfrm>
            <a:off x="3142084" y="116632"/>
            <a:ext cx="5552287" cy="1017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fr-FR" sz="2400" b="1" dirty="0">
                <a:solidFill>
                  <a:srgbClr val="548035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8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r>
              <a:rPr lang="fr-FR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fr-FR" sz="1200" dirty="0"/>
          </a:p>
        </p:txBody>
      </p:sp>
      <p:sp>
        <p:nvSpPr>
          <p:cNvPr id="6" name="Google Shape;85;p17">
            <a:extLst>
              <a:ext uri="{FF2B5EF4-FFF2-40B4-BE49-F238E27FC236}">
                <a16:creationId xmlns:a16="http://schemas.microsoft.com/office/drawing/2014/main" id="{374332C2-7086-985B-DC4C-CAA45B1BB685}"/>
              </a:ext>
            </a:extLst>
          </p:cNvPr>
          <p:cNvSpPr txBox="1"/>
          <p:nvPr/>
        </p:nvSpPr>
        <p:spPr>
          <a:xfrm>
            <a:off x="1156033" y="3140968"/>
            <a:ext cx="7665900" cy="22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 dirty="0">
                <a:solidFill>
                  <a:srgbClr val="548035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" sz="2500" b="1" dirty="0">
                <a:solidFill>
                  <a:schemeClr val="tx2">
                    <a:lumMod val="9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What we have learned:</a:t>
            </a:r>
            <a:endParaRPr sz="2500" b="1" dirty="0">
              <a:solidFill>
                <a:schemeClr val="tx2">
                  <a:lumMod val="90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20000"/>
                  <a:lumOff val="80000"/>
                </a:schemeClr>
              </a:buClr>
              <a:buSzPts val="2200"/>
              <a:buFont typeface="Comfortaa"/>
              <a:buChar char="●"/>
            </a:pPr>
            <a:r>
              <a:rPr lang="es" sz="2200" b="1" dirty="0">
                <a:latin typeface="Comfortaa"/>
                <a:ea typeface="Comfortaa"/>
                <a:cs typeface="Comfortaa"/>
                <a:sym typeface="Comfortaa"/>
              </a:rPr>
              <a:t>Working together as a team</a:t>
            </a:r>
            <a:endParaRPr sz="2200" b="1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20000"/>
                  <a:lumOff val="80000"/>
                </a:schemeClr>
              </a:buClr>
              <a:buSzPts val="2200"/>
              <a:buFont typeface="Comfortaa"/>
              <a:buChar char="●"/>
            </a:pPr>
            <a:r>
              <a:rPr lang="es" sz="2200" b="1" dirty="0">
                <a:latin typeface="Comfortaa"/>
                <a:ea typeface="Comfortaa"/>
                <a:cs typeface="Comfortaa"/>
                <a:sym typeface="Comfortaa"/>
              </a:rPr>
              <a:t>Branches, merge requests, rollback, etc.</a:t>
            </a:r>
            <a:endParaRPr sz="2200" b="1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20000"/>
                  <a:lumOff val="80000"/>
                </a:schemeClr>
              </a:buClr>
              <a:buSzPts val="2200"/>
              <a:buFont typeface="Comfortaa"/>
              <a:buChar char="●"/>
            </a:pPr>
            <a:r>
              <a:rPr lang="es" sz="2200" b="1" dirty="0">
                <a:latin typeface="Comfortaa"/>
                <a:ea typeface="Comfortaa"/>
                <a:cs typeface="Comfortaa"/>
                <a:sym typeface="Comfortaa"/>
              </a:rPr>
              <a:t>How to structure a project</a:t>
            </a:r>
            <a:endParaRPr sz="2200" b="1" dirty="0">
              <a:latin typeface="Comfortaa"/>
              <a:ea typeface="Comfortaa"/>
              <a:cs typeface="Comfortaa"/>
              <a:sym typeface="Comfortaa"/>
            </a:endParaRPr>
          </a:p>
          <a:p>
            <a:pPr marL="431800" lvl="0" indent="-342900">
              <a:spcBef>
                <a:spcPts val="0"/>
              </a:spcBef>
              <a:spcAft>
                <a:spcPts val="0"/>
              </a:spcAft>
              <a:buClr>
                <a:schemeClr val="accent1">
                  <a:lumMod val="20000"/>
                  <a:lumOff val="8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s" sz="2200" b="1" dirty="0">
                <a:latin typeface="Comfortaa"/>
                <a:ea typeface="Comfortaa"/>
                <a:cs typeface="Comfortaa"/>
                <a:sym typeface="Comfortaa"/>
              </a:rPr>
              <a:t>Better idea of the work environment of a software developer</a:t>
            </a:r>
            <a:endParaRPr sz="2200" b="1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rgbClr val="54803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" name="Image 6" descr="Une image contenant capture d’écran, bleu, Bleu électrique, Rectangle&#10;&#10;Description générée automatiquement">
            <a:extLst>
              <a:ext uri="{FF2B5EF4-FFF2-40B4-BE49-F238E27FC236}">
                <a16:creationId xmlns:a16="http://schemas.microsoft.com/office/drawing/2014/main" id="{393B0548-D935-7F33-F234-BFB2F5A5E1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948" y="231281"/>
            <a:ext cx="952721" cy="495415"/>
          </a:xfrm>
          <a:prstGeom prst="rect">
            <a:avLst/>
          </a:prstGeom>
        </p:spPr>
      </p:pic>
      <p:pic>
        <p:nvPicPr>
          <p:cNvPr id="9" name="Image 8" descr="Une image contenant Graphique, logo, orange, Police&#10;&#10;Description générée automatiquement">
            <a:extLst>
              <a:ext uri="{FF2B5EF4-FFF2-40B4-BE49-F238E27FC236}">
                <a16:creationId xmlns:a16="http://schemas.microsoft.com/office/drawing/2014/main" id="{04B1B40B-3DB5-546A-B737-EC9B552492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71" y="1628800"/>
            <a:ext cx="745221" cy="83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1"/>
          <p:cNvSpPr>
            <a:spLocks noGrp="1"/>
          </p:cNvSpPr>
          <p:nvPr>
            <p:ph type="pic" idx="1"/>
          </p:nvPr>
        </p:nvSpPr>
        <p:spPr>
          <a:xfrm>
            <a:off x="1153118" y="1340768"/>
            <a:ext cx="8784976" cy="4325888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solidFill>
                <a:srgbClr val="54803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2">
                    <a:lumMod val="9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Improvements: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20000"/>
                  <a:lumOff val="80000"/>
                </a:schemeClr>
              </a:buClr>
              <a:buSzPts val="2200"/>
              <a:buFont typeface="Comfortaa"/>
              <a:buChar char="●"/>
            </a:pPr>
            <a:r>
              <a:rPr lang="en-US" sz="2400" b="1" dirty="0">
                <a:latin typeface="Comfortaa"/>
                <a:ea typeface="Comfortaa"/>
                <a:cs typeface="Comfortaa"/>
                <a:sym typeface="Comfortaa"/>
              </a:rPr>
              <a:t>Setup Continuous Integration pipeline with  adding </a:t>
            </a:r>
            <a:r>
              <a:rPr lang="fr-FR" b="0" i="0" dirty="0" err="1">
                <a:solidFill>
                  <a:srgbClr val="E83E8C"/>
                </a:solidFill>
                <a:effectLst/>
                <a:highlight>
                  <a:srgbClr val="181A18"/>
                </a:highlight>
                <a:latin typeface="SFMono-Regular"/>
              </a:rPr>
              <a:t>gitlab-ci.yml</a:t>
            </a:r>
            <a:r>
              <a:rPr lang="fr-FR" b="0" i="0" dirty="0">
                <a:solidFill>
                  <a:srgbClr val="E83E8C"/>
                </a:solidFill>
                <a:effectLst/>
                <a:highlight>
                  <a:srgbClr val="181A18"/>
                </a:highlight>
                <a:latin typeface="SFMono-Regular"/>
              </a:rPr>
              <a:t> </a:t>
            </a:r>
            <a:r>
              <a:rPr lang="en-US" sz="2400" b="1" dirty="0">
                <a:latin typeface="Comfortaa"/>
                <a:ea typeface="Comfortaa"/>
                <a:cs typeface="Comfortaa"/>
                <a:sym typeface="Comfortaa"/>
              </a:rPr>
              <a:t>file to  ensure </a:t>
            </a:r>
            <a:r>
              <a:rPr lang="en-US" sz="2400" b="1" dirty="0">
                <a:solidFill>
                  <a:srgbClr val="0070C0"/>
                </a:solidFill>
                <a:latin typeface="Comfortaa"/>
                <a:ea typeface="Comfortaa"/>
                <a:cs typeface="Comfortaa"/>
                <a:sym typeface="Comfortaa"/>
              </a:rPr>
              <a:t>automated testing</a:t>
            </a:r>
            <a:r>
              <a:rPr lang="en-US" sz="2400" b="1" dirty="0"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lang="en-US" sz="2400" b="1" dirty="0">
                <a:solidFill>
                  <a:srgbClr val="0070C0"/>
                </a:solidFill>
                <a:latin typeface="Comfortaa"/>
                <a:ea typeface="Comfortaa"/>
                <a:cs typeface="Comfortaa"/>
                <a:sym typeface="Comfortaa"/>
              </a:rPr>
              <a:t>building</a:t>
            </a:r>
            <a:r>
              <a:rPr lang="en-US" sz="2400" b="1" dirty="0">
                <a:latin typeface="Comfortaa"/>
                <a:ea typeface="Comfortaa"/>
                <a:cs typeface="Comfortaa"/>
                <a:sym typeface="Comfortaa"/>
              </a:rPr>
              <a:t>, and </a:t>
            </a:r>
            <a:r>
              <a:rPr lang="en-US" sz="2400" b="1" dirty="0">
                <a:solidFill>
                  <a:srgbClr val="0070C0"/>
                </a:solidFill>
                <a:latin typeface="Comfortaa"/>
                <a:ea typeface="Comfortaa"/>
                <a:cs typeface="Comfortaa"/>
                <a:sym typeface="Comfortaa"/>
              </a:rPr>
              <a:t>deployment</a:t>
            </a:r>
            <a:r>
              <a:rPr lang="en-US" sz="2400" b="1" dirty="0">
                <a:latin typeface="Comfortaa"/>
                <a:ea typeface="Comfortaa"/>
                <a:cs typeface="Comfortaa"/>
                <a:sym typeface="Comfortaa"/>
              </a:rPr>
              <a:t>, leading to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faster development cycles </a:t>
            </a:r>
            <a:r>
              <a:rPr lang="en-US" sz="2400" b="1" dirty="0">
                <a:latin typeface="Comfortaa"/>
                <a:ea typeface="Comfortaa"/>
                <a:cs typeface="Comfortaa"/>
                <a:sym typeface="Comfortaa"/>
              </a:rPr>
              <a:t>and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higher code quality</a:t>
            </a:r>
            <a:r>
              <a:rPr lang="en-US" sz="2400" b="1" dirty="0">
                <a:latin typeface="Comfortaa"/>
                <a:ea typeface="Comfortaa"/>
                <a:cs typeface="Comfortaa"/>
                <a:sym typeface="Comfortaa"/>
              </a:rPr>
              <a:t>.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20000"/>
                  <a:lumOff val="80000"/>
                </a:schemeClr>
              </a:buClr>
              <a:buSzPts val="2200"/>
              <a:buFont typeface="Comfortaa"/>
              <a:buChar char="●"/>
            </a:pPr>
            <a:r>
              <a:rPr lang="en-US" b="1" dirty="0">
                <a:latin typeface="Comfortaa"/>
                <a:ea typeface="Comfortaa"/>
                <a:cs typeface="Comfortaa"/>
                <a:sym typeface="Comfortaa"/>
              </a:rPr>
              <a:t>Use more features provided by Gitlab CI/CD interface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20000"/>
                  <a:lumOff val="80000"/>
                </a:schemeClr>
              </a:buClr>
              <a:buSzPts val="2200"/>
              <a:buFont typeface="Comfortaa"/>
              <a:buChar char="●"/>
            </a:pPr>
            <a:r>
              <a:rPr lang="en-US" sz="2400" b="1" dirty="0">
                <a:latin typeface="Comfortaa"/>
                <a:ea typeface="Comfortaa"/>
                <a:cs typeface="Comfortaa"/>
                <a:sym typeface="Comfortaa"/>
              </a:rPr>
              <a:t>Use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CI/CD analytics </a:t>
            </a:r>
            <a:r>
              <a:rPr lang="en-US" sz="2400" b="1" dirty="0">
                <a:latin typeface="Comfortaa"/>
                <a:ea typeface="Comfortaa"/>
                <a:cs typeface="Comfortaa"/>
                <a:sym typeface="Comfortaa"/>
              </a:rPr>
              <a:t>shows the history of  pipeline successes and failures, as well as how long each pipeline ran.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20000"/>
                  <a:lumOff val="80000"/>
                </a:schemeClr>
              </a:buClr>
              <a:buSzPts val="2200"/>
              <a:buFont typeface="Comfortaa"/>
              <a:buChar char="●"/>
            </a:pPr>
            <a:r>
              <a:rPr lang="en-US" sz="2400" b="1" dirty="0">
                <a:latin typeface="Comfortaa"/>
                <a:ea typeface="Comfortaa"/>
                <a:cs typeface="Comfortaa"/>
                <a:sym typeface="Comfortaa"/>
              </a:rPr>
              <a:t>Fix uncovered bugs manually and with help of tools </a:t>
            </a:r>
          </a:p>
          <a:p>
            <a:endParaRPr lang="fr-FR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EDE94178-FCED-E4A2-B0A0-277B73B4576B}"/>
              </a:ext>
            </a:extLst>
          </p:cNvPr>
          <p:cNvSpPr txBox="1">
            <a:spLocks/>
          </p:cNvSpPr>
          <p:nvPr/>
        </p:nvSpPr>
        <p:spPr>
          <a:xfrm>
            <a:off x="2811998" y="-133080"/>
            <a:ext cx="6624736" cy="12241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0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Possible </a:t>
            </a:r>
            <a:r>
              <a:rPr lang="fr-FR" sz="107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improvements</a:t>
            </a:r>
            <a:r>
              <a:rPr lang="fr-FR" sz="43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fr-FR" sz="1200" dirty="0"/>
          </a:p>
        </p:txBody>
      </p:sp>
      <p:pic>
        <p:nvPicPr>
          <p:cNvPr id="7" name="Image 6" descr="Une image contenant capture d’écran, bleu, Bleu électrique, Rectangle&#10;&#10;Description générée automatiquement">
            <a:extLst>
              <a:ext uri="{FF2B5EF4-FFF2-40B4-BE49-F238E27FC236}">
                <a16:creationId xmlns:a16="http://schemas.microsoft.com/office/drawing/2014/main" id="{393B0548-D935-7F33-F234-BFB2F5A5E1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948" y="231281"/>
            <a:ext cx="952721" cy="495415"/>
          </a:xfrm>
          <a:prstGeom prst="rect">
            <a:avLst/>
          </a:prstGeom>
        </p:spPr>
      </p:pic>
      <p:pic>
        <p:nvPicPr>
          <p:cNvPr id="9" name="Image 8" descr="Une image contenant Graphique, logo, orange, Police&#10;&#10;Description générée automatiquement">
            <a:extLst>
              <a:ext uri="{FF2B5EF4-FFF2-40B4-BE49-F238E27FC236}">
                <a16:creationId xmlns:a16="http://schemas.microsoft.com/office/drawing/2014/main" id="{04B1B40B-3DB5-546A-B737-EC9B552492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732" y="1484784"/>
            <a:ext cx="534010" cy="59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3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0B0699CA-7EEF-E09D-BA97-1F2D3C2EDD15}"/>
              </a:ext>
            </a:extLst>
          </p:cNvPr>
          <p:cNvSpPr txBox="1"/>
          <p:nvPr/>
        </p:nvSpPr>
        <p:spPr>
          <a:xfrm>
            <a:off x="1420445" y="1475798"/>
            <a:ext cx="9073007" cy="4761514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12" name="Image 11" descr="Une image contenant capture d’écran, bleu, Bleu électrique, Rectangle&#10;&#10;Description générée automatiquement">
            <a:extLst>
              <a:ext uri="{FF2B5EF4-FFF2-40B4-BE49-F238E27FC236}">
                <a16:creationId xmlns:a16="http://schemas.microsoft.com/office/drawing/2014/main" id="{4CF0AF39-539A-FB93-EFE9-9C10D855B8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52" y="620688"/>
            <a:ext cx="952721" cy="495415"/>
          </a:xfrm>
          <a:prstGeom prst="rect">
            <a:avLst/>
          </a:prstGeom>
        </p:spPr>
      </p:pic>
      <p:sp>
        <p:nvSpPr>
          <p:cNvPr id="15" name="Titre 12">
            <a:extLst>
              <a:ext uri="{FF2B5EF4-FFF2-40B4-BE49-F238E27FC236}">
                <a16:creationId xmlns:a16="http://schemas.microsoft.com/office/drawing/2014/main" id="{A5EC7AE9-8574-FD08-E601-43F615BB8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504" y="548680"/>
            <a:ext cx="9144001" cy="720080"/>
          </a:xfrm>
        </p:spPr>
        <p:txBody>
          <a:bodyPr rtlCol="0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 err="1">
                <a:solidFill>
                  <a:srgbClr val="0070C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mfortaa"/>
              </a:rPr>
              <a:t>Task</a:t>
            </a:r>
            <a:r>
              <a:rPr lang="fr-FR" sz="3600" b="1" dirty="0">
                <a:solidFill>
                  <a:srgbClr val="0070C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mfortaa"/>
              </a:rPr>
              <a:t> 1: </a:t>
            </a:r>
            <a:r>
              <a:rPr lang="fr-FR" sz="4000" b="1" dirty="0" err="1">
                <a:solidFill>
                  <a:srgbClr val="0070C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mfortaa"/>
              </a:rPr>
              <a:t>Specification</a:t>
            </a:r>
            <a:endParaRPr lang="fr-FR" sz="3600" b="1" dirty="0">
              <a:solidFill>
                <a:srgbClr val="0070C0"/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  <a:sym typeface="Comfortaa"/>
            </a:endParaRPr>
          </a:p>
        </p:txBody>
      </p:sp>
      <p:sp>
        <p:nvSpPr>
          <p:cNvPr id="16" name="Google Shape;28;p9">
            <a:extLst>
              <a:ext uri="{FF2B5EF4-FFF2-40B4-BE49-F238E27FC236}">
                <a16:creationId xmlns:a16="http://schemas.microsoft.com/office/drawing/2014/main" id="{648813CA-51C4-9CF4-DC05-F967DEA8BB3F}"/>
              </a:ext>
            </a:extLst>
          </p:cNvPr>
          <p:cNvSpPr txBox="1"/>
          <p:nvPr/>
        </p:nvSpPr>
        <p:spPr>
          <a:xfrm>
            <a:off x="1629916" y="1556792"/>
            <a:ext cx="9073008" cy="3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2"/>
                </a:solidFill>
              </a:rPr>
              <a:t>In this assignment, we have created a pdf file which includes 15 questions (3 per person) about the given types of data:</a:t>
            </a:r>
            <a:endParaRPr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2"/>
                </a:solidFill>
              </a:rPr>
              <a:t>About the given methods and requirements:</a:t>
            </a:r>
            <a:endParaRPr b="1" dirty="0">
              <a:solidFill>
                <a:schemeClr val="dk2"/>
              </a:solidFill>
            </a:endParaRPr>
          </a:p>
        </p:txBody>
      </p:sp>
      <p:pic>
        <p:nvPicPr>
          <p:cNvPr id="17" name="Google Shape;29;p9">
            <a:extLst>
              <a:ext uri="{FF2B5EF4-FFF2-40B4-BE49-F238E27FC236}">
                <a16:creationId xmlns:a16="http://schemas.microsoft.com/office/drawing/2014/main" id="{89FD46DB-69E0-E922-E6D0-2A0401BC43D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769" y="2327457"/>
            <a:ext cx="4081006" cy="801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0;p9">
            <a:extLst>
              <a:ext uri="{FF2B5EF4-FFF2-40B4-BE49-F238E27FC236}">
                <a16:creationId xmlns:a16="http://schemas.microsoft.com/office/drawing/2014/main" id="{EF5DABDE-13A6-4515-503D-B973D90AFBA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964" y="3624507"/>
            <a:ext cx="6284976" cy="2315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61ABF266-9941-F6D8-72C4-3C962BA3DF46}"/>
              </a:ext>
            </a:extLst>
          </p:cNvPr>
          <p:cNvSpPr txBox="1"/>
          <p:nvPr/>
        </p:nvSpPr>
        <p:spPr>
          <a:xfrm>
            <a:off x="613496" y="512676"/>
            <a:ext cx="10961832" cy="5832648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10" name="Image 9" descr="Une image contenant capture d’écran, bleu, Bleu électrique, Rectangle&#10;&#10;Description générée automatiquement">
            <a:extLst>
              <a:ext uri="{FF2B5EF4-FFF2-40B4-BE49-F238E27FC236}">
                <a16:creationId xmlns:a16="http://schemas.microsoft.com/office/drawing/2014/main" id="{A566E076-722B-795A-79C4-4635C9A6F6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52" y="620688"/>
            <a:ext cx="952721" cy="495415"/>
          </a:xfrm>
          <a:prstGeom prst="rect">
            <a:avLst/>
          </a:prstGeom>
        </p:spPr>
      </p:pic>
      <p:sp>
        <p:nvSpPr>
          <p:cNvPr id="11" name="Google Shape;38;p10">
            <a:extLst>
              <a:ext uri="{FF2B5EF4-FFF2-40B4-BE49-F238E27FC236}">
                <a16:creationId xmlns:a16="http://schemas.microsoft.com/office/drawing/2014/main" id="{5EA879A3-B7EC-4625-69D1-DFD04D041226}"/>
              </a:ext>
            </a:extLst>
          </p:cNvPr>
          <p:cNvSpPr txBox="1"/>
          <p:nvPr/>
        </p:nvSpPr>
        <p:spPr>
          <a:xfrm>
            <a:off x="2854052" y="2060848"/>
            <a:ext cx="84786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latin typeface="Calibri"/>
                <a:ea typeface="Calibri"/>
                <a:cs typeface="Calibri"/>
                <a:sym typeface="Calibri"/>
              </a:rPr>
              <a:t>1.Do you want the users to be able to see a short description about the book after finding one?</a:t>
            </a:r>
            <a:endParaRPr sz="13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latin typeface="Calibri"/>
                <a:ea typeface="Calibri"/>
                <a:cs typeface="Calibri"/>
                <a:sym typeface="Calibri"/>
              </a:rPr>
              <a:t>2.Should the users be able to reserve the books, and if so can you clarify the reservation process? </a:t>
            </a:r>
            <a:endParaRPr sz="13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latin typeface="Calibri"/>
                <a:ea typeface="Calibri"/>
                <a:cs typeface="Calibri"/>
                <a:sym typeface="Calibri"/>
              </a:rPr>
              <a:t>3.Would you like the virtual books to be encrypted and their screenshots, copies, etc. to be banned with respect to copyright issues? </a:t>
            </a:r>
            <a:endParaRPr sz="13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latin typeface="Calibri"/>
                <a:ea typeface="Calibri"/>
                <a:cs typeface="Calibri"/>
                <a:sym typeface="Calibri"/>
              </a:rPr>
              <a:t>4.What should the users do or bring in order to borrow and return a book copy? </a:t>
            </a:r>
            <a:endParaRPr sz="13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latin typeface="Calibri"/>
                <a:ea typeface="Calibri"/>
                <a:cs typeface="Calibri"/>
                <a:sym typeface="Calibri"/>
              </a:rPr>
              <a:t>5.What type of regulations does the library have if the books got damaged or lost? </a:t>
            </a:r>
            <a:endParaRPr sz="13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latin typeface="Calibri"/>
                <a:ea typeface="Calibri"/>
                <a:cs typeface="Calibri"/>
                <a:sym typeface="Calibri"/>
              </a:rPr>
              <a:t>6.What type of file with books might be imported? </a:t>
            </a:r>
            <a:endParaRPr sz="13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latin typeface="Calibri"/>
                <a:ea typeface="Calibri"/>
                <a:cs typeface="Calibri"/>
                <a:sym typeface="Calibri"/>
              </a:rPr>
              <a:t>7.Is there a specific order you would like to see the books displayed in, such as alphabetical order or according to genres? </a:t>
            </a:r>
            <a:endParaRPr sz="13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latin typeface="Calibri"/>
                <a:ea typeface="Calibri"/>
                <a:cs typeface="Calibri"/>
                <a:sym typeface="Calibri"/>
              </a:rPr>
              <a:t>8.How should the overdue fee be calculated when a customer returns the book with a delay? Should it be based on the book's value, the time he exceeded after the deadline or something else? </a:t>
            </a:r>
            <a:endParaRPr sz="13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latin typeface="Calibri"/>
                <a:ea typeface="Calibri"/>
                <a:cs typeface="Calibri"/>
                <a:sym typeface="Calibri"/>
              </a:rPr>
              <a:t>9.How should returns be handled, and is there any specific process or verification required? </a:t>
            </a:r>
            <a:endParaRPr sz="13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latin typeface="Calibri"/>
                <a:ea typeface="Calibri"/>
                <a:cs typeface="Calibri"/>
                <a:sym typeface="Calibri"/>
              </a:rPr>
              <a:t>10.What would you like us to do if a customer does not return the book at all? Should he be sent an email and a final warning per post or something else? </a:t>
            </a:r>
            <a:endParaRPr sz="13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latin typeface="Calibri"/>
                <a:ea typeface="Calibri"/>
                <a:cs typeface="Calibri"/>
                <a:sym typeface="Calibri"/>
              </a:rPr>
              <a:t>11.Could you specify how would you like us to handle user support / help? </a:t>
            </a:r>
            <a:endParaRPr sz="13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latin typeface="Calibri"/>
                <a:ea typeface="Calibri"/>
                <a:cs typeface="Calibri"/>
                <a:sym typeface="Calibri"/>
              </a:rPr>
              <a:t>12.Which security features would you like the users' accounts to be protected with? </a:t>
            </a:r>
            <a:endParaRPr sz="13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latin typeface="Calibri"/>
                <a:ea typeface="Calibri"/>
                <a:cs typeface="Calibri"/>
                <a:sym typeface="Calibri"/>
              </a:rPr>
              <a:t>13.Can you specify the duration for which a book can be borrowed before it's considered overdue? </a:t>
            </a:r>
            <a:endParaRPr sz="13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latin typeface="Calibri"/>
                <a:ea typeface="Calibri"/>
                <a:cs typeface="Calibri"/>
                <a:sym typeface="Calibri"/>
              </a:rPr>
              <a:t>14.Additionally, do students or scholars have any specific benefits or privileges regarding borrowing books?</a:t>
            </a:r>
            <a:endParaRPr sz="13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latin typeface="Calibri"/>
                <a:ea typeface="Calibri"/>
                <a:cs typeface="Calibri"/>
                <a:sym typeface="Calibri"/>
              </a:rPr>
              <a:t>15.Should the system be able to handle a growing number of books, copies, and customers?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95C19C3-E400-B94D-0F56-4A7A51213FD7}"/>
              </a:ext>
            </a:extLst>
          </p:cNvPr>
          <p:cNvSpPr txBox="1"/>
          <p:nvPr/>
        </p:nvSpPr>
        <p:spPr>
          <a:xfrm>
            <a:off x="1053852" y="1032150"/>
            <a:ext cx="97276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1.Do you want the users to be able to see a short description about the book after finding one?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2.Should the users be able to reserve the books, and if so can you clarify the reservation process?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3.Would you like the virtual books to be encrypted and their screenshots, copies, etc. to be banned with respect to copyright issues?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4.What should the users do or bring in order to borrow and return a book copy?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5.What type of regulations does the library have if the books got damaged or lost?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6.What type of file with books might be imported?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7.Is there a specific order you would like to see the books displayed in, such as alphabetical order or according to genres?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8.How should the overdue fee be calculated when a customer returns the book with a delay? Should it be based on the book's value, the time he exceeded after the deadline or something else?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9.How should returns be handled, and is there any specific process or verification required?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10.What would you like us to do if a customer does not return the book at all? Should he be sent an email and a final warning per post or something else?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11.Could you specify how would you like us to handle user support / help?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12.Which security features would you like the users' accounts to be protected with?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13.Can you specify the duration for which a book can be borrowed before it's considered overdue?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14.Additionally, do students or scholars have any specific benefits or privileges regarding borrowing books?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15.Should the system be able to handle a growing number of books, copies, and customers?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bleu, Bleu électrique, Rectangle&#10;&#10;Description générée automatiquement">
            <a:extLst>
              <a:ext uri="{FF2B5EF4-FFF2-40B4-BE49-F238E27FC236}">
                <a16:creationId xmlns:a16="http://schemas.microsoft.com/office/drawing/2014/main" id="{9BF5FAC5-5FE9-151B-01A7-08D78648F3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948" y="231281"/>
            <a:ext cx="952721" cy="49541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BE452FD-AB10-BFE5-8815-D93181D1F910}"/>
              </a:ext>
            </a:extLst>
          </p:cNvPr>
          <p:cNvSpPr txBox="1"/>
          <p:nvPr/>
        </p:nvSpPr>
        <p:spPr>
          <a:xfrm>
            <a:off x="1497874" y="1464731"/>
            <a:ext cx="5178023" cy="5078313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    </a:t>
            </a:r>
          </a:p>
          <a:p>
            <a:pPr marL="285750" indent="-285750">
              <a:buClr>
                <a:schemeClr val="bg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  <a:r>
              <a:rPr lang="fr-FR" dirty="0">
                <a:solidFill>
                  <a:schemeClr val="bg2">
                    <a:lumMod val="50000"/>
                    <a:lumOff val="50000"/>
                  </a:schemeClr>
                </a:solidFill>
              </a:rPr>
              <a:t>Library: </a:t>
            </a:r>
            <a:r>
              <a:rPr lang="en-US" dirty="0">
                <a:solidFill>
                  <a:schemeClr val="bg2"/>
                </a:solidFill>
              </a:rPr>
              <a:t>manages a collection of books, book copies, and customers, providing methods for adding, deleting, and importing these entities from CSV files, as well as functionalities for searching and managing book borrowings.</a:t>
            </a:r>
            <a:endParaRPr lang="fr-FR" dirty="0">
              <a:solidFill>
                <a:schemeClr val="bg2"/>
              </a:solidFill>
            </a:endParaRPr>
          </a:p>
          <a:p>
            <a:pPr marL="285750" indent="-285750">
              <a:buClr>
                <a:schemeClr val="bg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Customer: </a:t>
            </a:r>
            <a:r>
              <a:rPr lang="en-US" dirty="0">
                <a:solidFill>
                  <a:schemeClr val="bg2"/>
                </a:solidFill>
              </a:rPr>
              <a:t>represents a library customer with attributes such as ID, name, payment status, and a list of borrowed book copies, and includes methods for borrowing and returning books.</a:t>
            </a:r>
            <a:endParaRPr lang="fr-FR" dirty="0">
              <a:solidFill>
                <a:schemeClr val="bg2"/>
              </a:solidFill>
            </a:endParaRPr>
          </a:p>
          <a:p>
            <a:pPr marL="285750" indent="-285750">
              <a:buClr>
                <a:schemeClr val="bg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>
                    <a:lumMod val="50000"/>
                    <a:lumOff val="50000"/>
                  </a:schemeClr>
                </a:solidFill>
              </a:rPr>
              <a:t>Book : </a:t>
            </a:r>
            <a:r>
              <a:rPr lang="en-US" dirty="0">
                <a:solidFill>
                  <a:schemeClr val="bg2"/>
                </a:solidFill>
              </a:rPr>
              <a:t>a book with attributes such as title, author, publication year, ISBN, and publisher.</a:t>
            </a:r>
            <a:endParaRPr lang="fr-FR" dirty="0">
              <a:solidFill>
                <a:schemeClr val="bg2"/>
              </a:solidFill>
            </a:endParaRPr>
          </a:p>
          <a:p>
            <a:pPr marL="285750" indent="-285750">
              <a:buClr>
                <a:schemeClr val="bg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BookCopy</a:t>
            </a:r>
            <a:r>
              <a:rPr lang="en-US" dirty="0">
                <a:solidFill>
                  <a:schemeClr val="bg2"/>
                </a:solidFill>
              </a:rPr>
              <a:t> represents a copy of a book with attributes such as title, author, publication year, unique ID, borrow status, customer ID, and publisher .</a:t>
            </a:r>
          </a:p>
          <a:p>
            <a:pPr marL="285750" indent="-285750">
              <a:buClr>
                <a:schemeClr val="bg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CommandParser</a:t>
            </a:r>
            <a:endParaRPr lang="fr-FR" dirty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pPr marL="285750" indent="-285750">
              <a:buClr>
                <a:schemeClr val="bg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command-line interface(CLI)</a:t>
            </a:r>
            <a:endParaRPr lang="fr-FR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itre 12">
            <a:extLst>
              <a:ext uri="{FF2B5EF4-FFF2-40B4-BE49-F238E27FC236}">
                <a16:creationId xmlns:a16="http://schemas.microsoft.com/office/drawing/2014/main" id="{40FCCB20-4405-2457-D880-5C565ED51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504" y="548680"/>
            <a:ext cx="9144001" cy="720080"/>
          </a:xfrm>
        </p:spPr>
        <p:txBody>
          <a:bodyPr rtlCol="0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 err="1">
                <a:solidFill>
                  <a:srgbClr val="0070C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mfortaa"/>
              </a:rPr>
              <a:t>Task</a:t>
            </a:r>
            <a:r>
              <a:rPr lang="fr-FR" sz="3600" b="1" dirty="0">
                <a:solidFill>
                  <a:srgbClr val="0070C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mfortaa"/>
              </a:rPr>
              <a:t> 2: </a:t>
            </a:r>
            <a:r>
              <a:rPr lang="fr-FR" sz="4000" b="1" dirty="0" err="1">
                <a:solidFill>
                  <a:srgbClr val="0070C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mfortaa"/>
              </a:rPr>
              <a:t>Specification</a:t>
            </a:r>
            <a:endParaRPr lang="fr-FR" sz="3600" b="1" dirty="0">
              <a:solidFill>
                <a:srgbClr val="0070C0"/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  <a:sym typeface="Comfortaa"/>
            </a:endParaRPr>
          </a:p>
        </p:txBody>
      </p:sp>
      <p:pic>
        <p:nvPicPr>
          <p:cNvPr id="19" name="Image 18" descr="Une image contenant texte, capture d’écran, logiciel, Système d’exploitation&#10;&#10;Description générée automatiquement">
            <a:extLst>
              <a:ext uri="{FF2B5EF4-FFF2-40B4-BE49-F238E27FC236}">
                <a16:creationId xmlns:a16="http://schemas.microsoft.com/office/drawing/2014/main" id="{D6B46887-19CC-0FA0-E4D0-A54F4BE3B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897" y="1464731"/>
            <a:ext cx="3817555" cy="507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4">
            <a:extLst>
              <a:ext uri="{FF2B5EF4-FFF2-40B4-BE49-F238E27FC236}">
                <a16:creationId xmlns:a16="http://schemas.microsoft.com/office/drawing/2014/main" id="{D7C7B241-DDD7-7B8A-1E29-A0CA349618FB}"/>
              </a:ext>
            </a:extLst>
          </p:cNvPr>
          <p:cNvSpPr txBox="1">
            <a:spLocks/>
          </p:cNvSpPr>
          <p:nvPr/>
        </p:nvSpPr>
        <p:spPr>
          <a:xfrm>
            <a:off x="3430116" y="260648"/>
            <a:ext cx="5552287" cy="1017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89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CommandParser</a:t>
            </a:r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150EC5C-F807-A0E8-AC53-6E9F74411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696" y="3244647"/>
            <a:ext cx="7674122" cy="335270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D07BCDA-D1FB-1F42-F9ED-87ED3B5D8EBF}"/>
              </a:ext>
            </a:extLst>
          </p:cNvPr>
          <p:cNvSpPr txBox="1"/>
          <p:nvPr/>
        </p:nvSpPr>
        <p:spPr>
          <a:xfrm>
            <a:off x="2113696" y="1566380"/>
            <a:ext cx="7674122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CommandParser</a:t>
            </a:r>
            <a:r>
              <a:rPr lang="en-US" dirty="0">
                <a:solidFill>
                  <a:schemeClr val="bg1"/>
                </a:solidFill>
              </a:rPr>
              <a:t> class facilitates interaction between the </a:t>
            </a:r>
            <a:r>
              <a:rPr lang="en-US" dirty="0">
                <a:solidFill>
                  <a:srgbClr val="0070C0"/>
                </a:solidFill>
              </a:rPr>
              <a:t>user</a:t>
            </a:r>
            <a:r>
              <a:rPr lang="en-US" dirty="0">
                <a:solidFill>
                  <a:schemeClr val="bg1"/>
                </a:solidFill>
              </a:rPr>
              <a:t> and the </a:t>
            </a:r>
            <a:r>
              <a:rPr lang="en-US" dirty="0">
                <a:solidFill>
                  <a:srgbClr val="0070C0"/>
                </a:solidFill>
              </a:rPr>
              <a:t>library system </a:t>
            </a:r>
            <a:r>
              <a:rPr lang="en-US" dirty="0">
                <a:solidFill>
                  <a:schemeClr val="bg1"/>
                </a:solidFill>
              </a:rPr>
              <a:t>by providing a </a:t>
            </a:r>
            <a:r>
              <a:rPr lang="en-US" dirty="0">
                <a:solidFill>
                  <a:srgbClr val="00B0F0"/>
                </a:solidFill>
              </a:rPr>
              <a:t>command-line interface </a:t>
            </a:r>
            <a:r>
              <a:rPr lang="en-US" dirty="0">
                <a:solidFill>
                  <a:schemeClr val="bg1"/>
                </a:solidFill>
              </a:rPr>
              <a:t>for 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importing books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book copies</a:t>
            </a:r>
            <a:r>
              <a:rPr lang="en-US" dirty="0">
                <a:solidFill>
                  <a:schemeClr val="bg1"/>
                </a:solidFill>
              </a:rPr>
              <a:t>, and 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customers from CSV files</a:t>
            </a:r>
            <a:r>
              <a:rPr lang="en-US" dirty="0">
                <a:solidFill>
                  <a:schemeClr val="bg1"/>
                </a:solidFill>
              </a:rPr>
              <a:t>, as well as for 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searching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borrowing</a:t>
            </a:r>
            <a:r>
              <a:rPr lang="en-US" dirty="0">
                <a:solidFill>
                  <a:schemeClr val="bg1"/>
                </a:solidFill>
              </a:rPr>
              <a:t>, and 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returning book copies</a:t>
            </a:r>
            <a:r>
              <a:rPr lang="en-US" dirty="0">
                <a:solidFill>
                  <a:schemeClr val="bg1"/>
                </a:solidFill>
              </a:rPr>
              <a:t>. It uses a `</a:t>
            </a:r>
            <a:r>
              <a:rPr lang="en-US" dirty="0">
                <a:solidFill>
                  <a:srgbClr val="00B0F0"/>
                </a:solidFill>
              </a:rPr>
              <a:t>Scanner</a:t>
            </a:r>
            <a:r>
              <a:rPr lang="en-US" dirty="0">
                <a:solidFill>
                  <a:schemeClr val="bg1"/>
                </a:solidFill>
              </a:rPr>
              <a:t>` to 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read user inputs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executes the appropriate actions</a:t>
            </a:r>
            <a:r>
              <a:rPr lang="en-US" dirty="0">
                <a:solidFill>
                  <a:schemeClr val="bg1"/>
                </a:solidFill>
              </a:rPr>
              <a:t> based on the user's menu selections.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5" name="Image 14" descr="Une image contenant capture d’écran, bleu, Bleu électrique, Rectangle&#10;&#10;Description générée automatiquement">
            <a:extLst>
              <a:ext uri="{FF2B5EF4-FFF2-40B4-BE49-F238E27FC236}">
                <a16:creationId xmlns:a16="http://schemas.microsoft.com/office/drawing/2014/main" id="{866E056E-0F25-8565-06F4-2E0E7DA33F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948" y="231281"/>
            <a:ext cx="952721" cy="49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bleu, Bleu électrique, Rectangle&#10;&#10;Description générée automatiquement">
            <a:extLst>
              <a:ext uri="{FF2B5EF4-FFF2-40B4-BE49-F238E27FC236}">
                <a16:creationId xmlns:a16="http://schemas.microsoft.com/office/drawing/2014/main" id="{9BF5FAC5-5FE9-151B-01A7-08D78648F3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948" y="231281"/>
            <a:ext cx="952721" cy="49541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CF918EC-6122-D6C1-D465-5A3DD1C572AA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996" y="1772816"/>
            <a:ext cx="7488832" cy="4093299"/>
          </a:xfrm>
          <a:prstGeom prst="rect">
            <a:avLst/>
          </a:prstGeom>
        </p:spPr>
      </p:pic>
      <p:sp>
        <p:nvSpPr>
          <p:cNvPr id="3" name="Titre 4">
            <a:extLst>
              <a:ext uri="{FF2B5EF4-FFF2-40B4-BE49-F238E27FC236}">
                <a16:creationId xmlns:a16="http://schemas.microsoft.com/office/drawing/2014/main" id="{8B3DD876-E6FA-4178-1294-C02A3999C318}"/>
              </a:ext>
            </a:extLst>
          </p:cNvPr>
          <p:cNvSpPr txBox="1">
            <a:spLocks/>
          </p:cNvSpPr>
          <p:nvPr/>
        </p:nvSpPr>
        <p:spPr>
          <a:xfrm>
            <a:off x="2998068" y="548680"/>
            <a:ext cx="5552287" cy="1017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89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UML Diagram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1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bleu, Bleu électrique, Rectangle&#10;&#10;Description générée automatiquement">
            <a:extLst>
              <a:ext uri="{FF2B5EF4-FFF2-40B4-BE49-F238E27FC236}">
                <a16:creationId xmlns:a16="http://schemas.microsoft.com/office/drawing/2014/main" id="{9BF5FAC5-5FE9-151B-01A7-08D78648F3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948" y="231281"/>
            <a:ext cx="952721" cy="495415"/>
          </a:xfrm>
          <a:prstGeom prst="rect">
            <a:avLst/>
          </a:prstGeom>
        </p:spPr>
      </p:pic>
      <p:sp>
        <p:nvSpPr>
          <p:cNvPr id="3" name="Titre 4">
            <a:extLst>
              <a:ext uri="{FF2B5EF4-FFF2-40B4-BE49-F238E27FC236}">
                <a16:creationId xmlns:a16="http://schemas.microsoft.com/office/drawing/2014/main" id="{8B3DD876-E6FA-4178-1294-C02A3999C318}"/>
              </a:ext>
            </a:extLst>
          </p:cNvPr>
          <p:cNvSpPr txBox="1">
            <a:spLocks/>
          </p:cNvSpPr>
          <p:nvPr/>
        </p:nvSpPr>
        <p:spPr>
          <a:xfrm>
            <a:off x="2998068" y="243347"/>
            <a:ext cx="6624736" cy="10178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Use case Diagram</a:t>
            </a:r>
            <a:endParaRPr lang="fr-FR" sz="67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DF290B2-0BBC-0DF1-DAA1-7735DD4F9D16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94012" y="1484784"/>
            <a:ext cx="7488832" cy="4896544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7219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bleu, Bleu électrique, Rectangle&#10;&#10;Description générée automatiquement">
            <a:extLst>
              <a:ext uri="{FF2B5EF4-FFF2-40B4-BE49-F238E27FC236}">
                <a16:creationId xmlns:a16="http://schemas.microsoft.com/office/drawing/2014/main" id="{9BF5FAC5-5FE9-151B-01A7-08D78648F3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948" y="231281"/>
            <a:ext cx="952721" cy="495415"/>
          </a:xfrm>
          <a:prstGeom prst="rect">
            <a:avLst/>
          </a:prstGeom>
        </p:spPr>
      </p:pic>
      <p:sp>
        <p:nvSpPr>
          <p:cNvPr id="3" name="Titre 4">
            <a:extLst>
              <a:ext uri="{FF2B5EF4-FFF2-40B4-BE49-F238E27FC236}">
                <a16:creationId xmlns:a16="http://schemas.microsoft.com/office/drawing/2014/main" id="{8B3DD876-E6FA-4178-1294-C02A3999C318}"/>
              </a:ext>
            </a:extLst>
          </p:cNvPr>
          <p:cNvSpPr txBox="1">
            <a:spLocks/>
          </p:cNvSpPr>
          <p:nvPr/>
        </p:nvSpPr>
        <p:spPr>
          <a:xfrm>
            <a:off x="3070076" y="620688"/>
            <a:ext cx="5552287" cy="1017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89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Use case tables</a:t>
            </a: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2F209C-4D44-F473-E1E9-0BBC697ACB0F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3772" y="2204864"/>
            <a:ext cx="5552287" cy="30818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2BF7028-284B-A3E7-CA4D-563F733F68D9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321" y="2276872"/>
            <a:ext cx="604393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5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bleu, Bleu électrique, Rectangle&#10;&#10;Description générée automatiquement">
            <a:extLst>
              <a:ext uri="{FF2B5EF4-FFF2-40B4-BE49-F238E27FC236}">
                <a16:creationId xmlns:a16="http://schemas.microsoft.com/office/drawing/2014/main" id="{9BF5FAC5-5FE9-151B-01A7-08D78648F3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948" y="231281"/>
            <a:ext cx="952721" cy="49541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BE452FD-AB10-BFE5-8815-D93181D1F910}"/>
              </a:ext>
            </a:extLst>
          </p:cNvPr>
          <p:cNvSpPr txBox="1"/>
          <p:nvPr/>
        </p:nvSpPr>
        <p:spPr>
          <a:xfrm>
            <a:off x="1053852" y="1553844"/>
            <a:ext cx="10513168" cy="4761514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6" name="Titre 12">
            <a:extLst>
              <a:ext uri="{FF2B5EF4-FFF2-40B4-BE49-F238E27FC236}">
                <a16:creationId xmlns:a16="http://schemas.microsoft.com/office/drawing/2014/main" id="{40FCCB20-4405-2457-D880-5C565ED51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504" y="548680"/>
            <a:ext cx="9144001" cy="720080"/>
          </a:xfrm>
        </p:spPr>
        <p:txBody>
          <a:bodyPr rtlCol="0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 err="1">
                <a:solidFill>
                  <a:srgbClr val="0070C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mfortaa"/>
              </a:rPr>
              <a:t>Task</a:t>
            </a:r>
            <a:r>
              <a:rPr lang="fr-FR" sz="3600" b="1" dirty="0">
                <a:solidFill>
                  <a:srgbClr val="0070C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mfortaa"/>
              </a:rPr>
              <a:t> 3:Test Case </a:t>
            </a:r>
            <a:r>
              <a:rPr lang="fr-FR" sz="3600" b="1" dirty="0" err="1">
                <a:solidFill>
                  <a:srgbClr val="0070C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mfortaa"/>
              </a:rPr>
              <a:t>Creation</a:t>
            </a:r>
            <a:r>
              <a:rPr lang="fr-FR" sz="3600" b="1" dirty="0">
                <a:solidFill>
                  <a:srgbClr val="0070C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mfortaa"/>
              </a:rPr>
              <a:t>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B2E3312-C343-44F9-4DF9-CBDADAF57603}"/>
              </a:ext>
            </a:extLst>
          </p:cNvPr>
          <p:cNvSpPr txBox="1"/>
          <p:nvPr/>
        </p:nvSpPr>
        <p:spPr>
          <a:xfrm>
            <a:off x="1557908" y="3465261"/>
            <a:ext cx="792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Test Coverage Report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test coverage report provides insights into the extent of code coverage achieved by the implemented test cases. The report is generated using </a:t>
            </a:r>
            <a:r>
              <a:rPr lang="en-US" dirty="0" err="1">
                <a:solidFill>
                  <a:schemeClr val="bg1"/>
                </a:solidFill>
              </a:rPr>
              <a:t>JaCoCo</a:t>
            </a:r>
            <a:r>
              <a:rPr lang="en-US" dirty="0">
                <a:solidFill>
                  <a:schemeClr val="bg1"/>
                </a:solidFill>
              </a:rPr>
              <a:t>, an open-source Java code coverage library.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F1E27F1-9063-72F7-A0E0-C6234966A06E}"/>
              </a:ext>
            </a:extLst>
          </p:cNvPr>
          <p:cNvSpPr txBox="1"/>
          <p:nvPr/>
        </p:nvSpPr>
        <p:spPr>
          <a:xfrm>
            <a:off x="1557908" y="1782352"/>
            <a:ext cx="6912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Implementation of  test classes for various methods by employing two distinct testing methodologies: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Unit tests, utilizing the JUnit 5 framework.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Test-driven development (TDD), ensuring that our tests guided the development process from the start.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07CB96F-38EA-BCE1-4639-70C919AF0668}"/>
              </a:ext>
            </a:extLst>
          </p:cNvPr>
          <p:cNvSpPr txBox="1"/>
          <p:nvPr/>
        </p:nvSpPr>
        <p:spPr>
          <a:xfrm>
            <a:off x="1557908" y="4883368"/>
            <a:ext cx="792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Readme file Test documentation: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added the plugin used for Test coverage report generation by running the following command: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F646CFC-44CE-9B04-16CE-DEA4B94927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18" b="-32714"/>
          <a:stretch/>
        </p:blipFill>
        <p:spPr>
          <a:xfrm>
            <a:off x="4654252" y="5522151"/>
            <a:ext cx="3456384" cy="680018"/>
          </a:xfrm>
          <a:prstGeom prst="rect">
            <a:avLst/>
          </a:prstGeom>
        </p:spPr>
      </p:pic>
      <p:pic>
        <p:nvPicPr>
          <p:cNvPr id="11" name="Image 10" descr="Une image contenant texte, logo, Police, Graphique&#10;&#10;Description générée automatiquement">
            <a:extLst>
              <a:ext uri="{FF2B5EF4-FFF2-40B4-BE49-F238E27FC236}">
                <a16:creationId xmlns:a16="http://schemas.microsoft.com/office/drawing/2014/main" id="{CC5CEB7B-7D4C-01A4-5BFE-73254DD3E6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1" r="13317"/>
          <a:stretch/>
        </p:blipFill>
        <p:spPr>
          <a:xfrm>
            <a:off x="9387393" y="2417334"/>
            <a:ext cx="2016224" cy="1827789"/>
          </a:xfrm>
          <a:prstGeom prst="rect">
            <a:avLst/>
          </a:prstGeom>
        </p:spPr>
      </p:pic>
      <p:pic>
        <p:nvPicPr>
          <p:cNvPr id="13" name="Image 12" descr="Une image contenant Police, Graphique, graphisme, texte&#10;&#10;Description générée automatiquement">
            <a:extLst>
              <a:ext uri="{FF2B5EF4-FFF2-40B4-BE49-F238E27FC236}">
                <a16:creationId xmlns:a16="http://schemas.microsoft.com/office/drawing/2014/main" id="{B2F2C6E4-295D-A602-B25E-5CCA86F0D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553" y="4435685"/>
            <a:ext cx="1655984" cy="636586"/>
          </a:xfrm>
          <a:prstGeom prst="rect">
            <a:avLst/>
          </a:prstGeom>
        </p:spPr>
      </p:pic>
      <p:pic>
        <p:nvPicPr>
          <p:cNvPr id="17" name="Image 16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3019484E-BAB2-2D83-B350-94FEE96CF5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788" y="1676676"/>
            <a:ext cx="1751485" cy="53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7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unnel bleu numérique 16: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5_TF02895261_TF02895261.potx" id="{D591E305-304E-4F08-83F3-B9147EDAAFB5}" vid="{F4994B82-D552-431A-8540-55AA87CE1401}"/>
    </a:ext>
  </a:extLst>
</a:theme>
</file>

<file path=ppt/theme/theme2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Tunnel bleu numérique pour les professionnels (grand écran)</Template>
  <TotalTime>254</TotalTime>
  <Words>1583</Words>
  <Application>Microsoft Office PowerPoint</Application>
  <PresentationFormat>Personnalisé</PresentationFormat>
  <Paragraphs>177</Paragraphs>
  <Slides>19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Cascadia Mono SemiBold</vt:lpstr>
      <vt:lpstr>Comfortaa</vt:lpstr>
      <vt:lpstr>Corbel</vt:lpstr>
      <vt:lpstr>Courier New</vt:lpstr>
      <vt:lpstr>SFMono-Regular</vt:lpstr>
      <vt:lpstr>Tunnel bleu numérique 16:9</vt:lpstr>
      <vt:lpstr> G2-5 Project</vt:lpstr>
      <vt:lpstr>Task 1: Specification</vt:lpstr>
      <vt:lpstr>Présentation PowerPoint</vt:lpstr>
      <vt:lpstr>Task 2: Specification</vt:lpstr>
      <vt:lpstr>Présentation PowerPoint</vt:lpstr>
      <vt:lpstr>Présentation PowerPoint</vt:lpstr>
      <vt:lpstr>Présentation PowerPoint</vt:lpstr>
      <vt:lpstr>Présentation PowerPoint</vt:lpstr>
      <vt:lpstr>Task 3:Test Case Creation </vt:lpstr>
      <vt:lpstr>Task 4:Implementation </vt:lpstr>
      <vt:lpstr>Présentation PowerPoint</vt:lpstr>
      <vt:lpstr>Présentation PowerPoint</vt:lpstr>
      <vt:lpstr>Task 5:Maintenance and Evolution</vt:lpstr>
      <vt:lpstr>Présentation PowerPoint</vt:lpstr>
      <vt:lpstr>Task 6:Quality Assurance 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Wassim Mezghanni</dc:creator>
  <cp:lastModifiedBy>Wassim Mezghanni</cp:lastModifiedBy>
  <cp:revision>6</cp:revision>
  <dcterms:created xsi:type="dcterms:W3CDTF">2024-07-04T20:07:58Z</dcterms:created>
  <dcterms:modified xsi:type="dcterms:W3CDTF">2024-07-05T14:27:24Z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